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4" r:id="rId2"/>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81" userDrawn="1">
          <p15:clr>
            <a:srgbClr val="A4A3A4"/>
          </p15:clr>
        </p15:guide>
        <p15:guide id="2" pos="953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D5DA"/>
    <a:srgbClr val="1DA7AA"/>
    <a:srgbClr val="FFD13F"/>
    <a:srgbClr val="005B81"/>
    <a:srgbClr val="FFBC15"/>
    <a:srgbClr val="00546A"/>
    <a:srgbClr val="FFE28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25" d="100"/>
          <a:sy n="25" d="100"/>
        </p:scale>
        <p:origin x="780" y="-3472"/>
      </p:cViewPr>
      <p:guideLst>
        <p:guide orient="horz" pos="13481"/>
        <p:guide pos="95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145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image" Target="../media/image2.png"/><Relationship Id="rId9"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01783897-1491-4B40-8DA7-B1F9BA07270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708394" y="752340"/>
            <a:ext cx="6450806" cy="2670634"/>
          </a:xfrm>
          <a:prstGeom prst="rect">
            <a:avLst/>
          </a:prstGeom>
        </p:spPr>
      </p:pic>
      <p:pic>
        <p:nvPicPr>
          <p:cNvPr id="8" name="Image 7">
            <a:extLst>
              <a:ext uri="{FF2B5EF4-FFF2-40B4-BE49-F238E27FC236}">
                <a16:creationId xmlns:a16="http://schemas.microsoft.com/office/drawing/2014/main" id="{C2422FA3-24C0-4B03-A6BC-8FCEB88B0ED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t="57308"/>
          <a:stretch/>
        </p:blipFill>
        <p:spPr>
          <a:xfrm>
            <a:off x="20581000" y="0"/>
            <a:ext cx="6577597" cy="3172459"/>
          </a:xfrm>
          <a:prstGeom prst="rect">
            <a:avLst/>
          </a:prstGeom>
        </p:spPr>
      </p:pic>
      <p:pic>
        <p:nvPicPr>
          <p:cNvPr id="9" name="Image 8">
            <a:extLst>
              <a:ext uri="{FF2B5EF4-FFF2-40B4-BE49-F238E27FC236}">
                <a16:creationId xmlns:a16="http://schemas.microsoft.com/office/drawing/2014/main" id="{272075C0-5366-4F04-AAEE-568A7C2776D9}"/>
              </a:ext>
            </a:extLst>
          </p:cNvPr>
          <p:cNvPicPr>
            <a:picLocks noChangeAspect="1"/>
          </p:cNvPicPr>
          <p:nvPr userDrawn="1"/>
        </p:nvPicPr>
        <p:blipFill>
          <a:blip r:embed="rId5"/>
          <a:stretch>
            <a:fillRect/>
          </a:stretch>
        </p:blipFill>
        <p:spPr>
          <a:xfrm>
            <a:off x="25842285" y="7210804"/>
            <a:ext cx="4146774" cy="328382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10" name="Image 9">
            <a:extLst>
              <a:ext uri="{FF2B5EF4-FFF2-40B4-BE49-F238E27FC236}">
                <a16:creationId xmlns:a16="http://schemas.microsoft.com/office/drawing/2014/main" id="{164004AC-E769-4ABE-8D79-B8C777BBF4BB}"/>
              </a:ext>
            </a:extLst>
          </p:cNvPr>
          <p:cNvPicPr>
            <a:picLocks noChangeAspect="1"/>
          </p:cNvPicPr>
          <p:nvPr userDrawn="1"/>
        </p:nvPicPr>
        <p:blipFill>
          <a:blip r:embed="rId6">
            <a:alphaModFix amt="20000"/>
            <a:extLst>
              <a:ext uri="{28A0092B-C50C-407E-A947-70E740481C1C}">
                <a14:useLocalDpi xmlns:a14="http://schemas.microsoft.com/office/drawing/2010/main" val="0"/>
              </a:ext>
            </a:extLst>
          </a:blip>
          <a:stretch>
            <a:fillRect/>
          </a:stretch>
        </p:blipFill>
        <p:spPr>
          <a:xfrm>
            <a:off x="22233543" y="-2488422"/>
            <a:ext cx="10539132" cy="11822791"/>
          </a:xfrm>
          <a:prstGeom prst="rect">
            <a:avLst/>
          </a:prstGeom>
        </p:spPr>
      </p:pic>
      <p:pic>
        <p:nvPicPr>
          <p:cNvPr id="11" name="Picture 8">
            <a:extLst>
              <a:ext uri="{FF2B5EF4-FFF2-40B4-BE49-F238E27FC236}">
                <a16:creationId xmlns:a16="http://schemas.microsoft.com/office/drawing/2014/main" id="{2EEA62E9-226F-4E43-ABA3-336096A37E7E}"/>
              </a:ext>
            </a:extLst>
          </p:cNvPr>
          <p:cNvPicPr>
            <a:picLocks noChangeAspect="1" noChangeArrowheads="1"/>
          </p:cNvPicPr>
          <p:nvPr userDrawn="1"/>
        </p:nvPicPr>
        <p:blipFill rotWithShape="1">
          <a:blip r:embed="rId7">
            <a:extLst>
              <a:ext uri="{28A0092B-C50C-407E-A947-70E740481C1C}">
                <a14:useLocalDpi xmlns:a14="http://schemas.microsoft.com/office/drawing/2010/main" val="0"/>
              </a:ext>
            </a:extLst>
          </a:blip>
          <a:srcRect l="5212" r="18293"/>
          <a:stretch/>
        </p:blipFill>
        <p:spPr bwMode="auto">
          <a:xfrm>
            <a:off x="21416027" y="5392750"/>
            <a:ext cx="4101344" cy="321907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2" name="Picture 27" descr="C:\GLC\documents\Image\Image2.jpg">
            <a:extLst>
              <a:ext uri="{FF2B5EF4-FFF2-40B4-BE49-F238E27FC236}">
                <a16:creationId xmlns:a16="http://schemas.microsoft.com/office/drawing/2014/main" id="{416C60CE-2113-45EE-84AA-036CAB4B38ED}"/>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21448185" y="9077455"/>
            <a:ext cx="4094873" cy="322304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13" name="AutoShape 2" descr="Résultat de recherche d'images pour &quot;TONGJI University&quot;">
            <a:extLst>
              <a:ext uri="{FF2B5EF4-FFF2-40B4-BE49-F238E27FC236}">
                <a16:creationId xmlns:a16="http://schemas.microsoft.com/office/drawing/2014/main" id="{035AEE92-82AE-43B7-BD4F-731D8D424B48}"/>
              </a:ext>
            </a:extLst>
          </p:cNvPr>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grpSp>
        <p:nvGrpSpPr>
          <p:cNvPr id="14" name="Groupe 13">
            <a:extLst>
              <a:ext uri="{FF2B5EF4-FFF2-40B4-BE49-F238E27FC236}">
                <a16:creationId xmlns:a16="http://schemas.microsoft.com/office/drawing/2014/main" id="{AE20D4A5-F18A-4B4A-AB79-4C2FDF020EC4}"/>
              </a:ext>
            </a:extLst>
          </p:cNvPr>
          <p:cNvGrpSpPr/>
          <p:nvPr userDrawn="1"/>
        </p:nvGrpSpPr>
        <p:grpSpPr>
          <a:xfrm>
            <a:off x="78776" y="131641"/>
            <a:ext cx="974909" cy="2354777"/>
            <a:chOff x="11436744" y="6041923"/>
            <a:chExt cx="736207" cy="1781506"/>
          </a:xfrm>
        </p:grpSpPr>
        <p:sp>
          <p:nvSpPr>
            <p:cNvPr id="15" name="Rectangle 5">
              <a:extLst>
                <a:ext uri="{FF2B5EF4-FFF2-40B4-BE49-F238E27FC236}">
                  <a16:creationId xmlns:a16="http://schemas.microsoft.com/office/drawing/2014/main" id="{B8AF9885-249F-4BEB-A7CF-BE86D81AD90B}"/>
                </a:ext>
              </a:extLst>
            </p:cNvPr>
            <p:cNvSpPr>
              <a:spLocks noChangeArrowheads="1"/>
            </p:cNvSpPr>
            <p:nvPr/>
          </p:nvSpPr>
          <p:spPr bwMode="auto">
            <a:xfrm>
              <a:off x="11436744" y="6041924"/>
              <a:ext cx="736206" cy="1781505"/>
            </a:xfrm>
            <a:prstGeom prst="rect">
              <a:avLst/>
            </a:prstGeom>
            <a:solidFill>
              <a:srgbClr val="00A7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6" name="Text Box 6">
              <a:extLst>
                <a:ext uri="{FF2B5EF4-FFF2-40B4-BE49-F238E27FC236}">
                  <a16:creationId xmlns:a16="http://schemas.microsoft.com/office/drawing/2014/main" id="{14672A8D-7BE6-4E5B-8CE1-6D04AEAEF904}"/>
                </a:ext>
              </a:extLst>
            </p:cNvPr>
            <p:cNvSpPr txBox="1">
              <a:spLocks noChangeArrowheads="1"/>
            </p:cNvSpPr>
            <p:nvPr/>
          </p:nvSpPr>
          <p:spPr bwMode="auto">
            <a:xfrm rot="16200000">
              <a:off x="10996568" y="6647046"/>
              <a:ext cx="1781505" cy="571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ctr" defTabSz="914400" rtl="0" eaLnBrk="0" fontAlgn="base" latinLnBrk="0" hangingPunct="0">
                <a:lnSpc>
                  <a:spcPct val="100000"/>
                </a:lnSpc>
                <a:spcBef>
                  <a:spcPts val="275"/>
                </a:spcBef>
                <a:spcAft>
                  <a:spcPts val="800"/>
                </a:spcAft>
                <a:buClrTx/>
                <a:buSzTx/>
                <a:buFontTx/>
                <a:buNone/>
                <a:tabLst/>
              </a:pPr>
              <a:r>
                <a:rPr kumimoji="0" lang="fr-FR" altLang="fr-FR" sz="3600" b="1" i="0" u="none" strike="noStrike" cap="none" normalizeH="0" baseline="0" dirty="0">
                  <a:ln>
                    <a:noFill/>
                  </a:ln>
                  <a:solidFill>
                    <a:srgbClr val="FFFFFF"/>
                  </a:solidFill>
                  <a:effectLst/>
                  <a:latin typeface="Arial" panose="020B0604020202020204" pitchFamily="34" charset="0"/>
                </a:rPr>
                <a:t>SOIA</a:t>
              </a:r>
              <a:endParaRPr kumimoji="0" lang="fr-FR" altLang="fr-FR" sz="3600" b="0" i="0" u="none" strike="noStrike" cap="none" normalizeH="0" baseline="0" dirty="0">
                <a:ln>
                  <a:noFill/>
                </a:ln>
                <a:solidFill>
                  <a:schemeClr val="tx1"/>
                </a:solidFill>
                <a:effectLst/>
                <a:latin typeface="Arial" panose="020B0604020202020204" pitchFamily="34" charset="0"/>
              </a:endParaRPr>
            </a:p>
          </p:txBody>
        </p:sp>
      </p:grpSp>
      <p:grpSp>
        <p:nvGrpSpPr>
          <p:cNvPr id="17" name="Group 7">
            <a:extLst>
              <a:ext uri="{FF2B5EF4-FFF2-40B4-BE49-F238E27FC236}">
                <a16:creationId xmlns:a16="http://schemas.microsoft.com/office/drawing/2014/main" id="{79E42CB8-A6BC-4A0E-8B72-13A5A319327A}"/>
              </a:ext>
            </a:extLst>
          </p:cNvPr>
          <p:cNvGrpSpPr>
            <a:grpSpLocks/>
          </p:cNvGrpSpPr>
          <p:nvPr userDrawn="1"/>
        </p:nvGrpSpPr>
        <p:grpSpPr bwMode="auto">
          <a:xfrm>
            <a:off x="1145140" y="1356135"/>
            <a:ext cx="1260142" cy="1156785"/>
            <a:chOff x="1985" y="267"/>
            <a:chExt cx="839" cy="839"/>
          </a:xfrm>
        </p:grpSpPr>
        <p:sp>
          <p:nvSpPr>
            <p:cNvPr id="18" name="Freeform 8">
              <a:extLst>
                <a:ext uri="{FF2B5EF4-FFF2-40B4-BE49-F238E27FC236}">
                  <a16:creationId xmlns:a16="http://schemas.microsoft.com/office/drawing/2014/main" id="{B9189DB5-2637-4F5B-BC93-CD93A4FBFDC0}"/>
                </a:ext>
              </a:extLst>
            </p:cNvPr>
            <p:cNvSpPr>
              <a:spLocks/>
            </p:cNvSpPr>
            <p:nvPr/>
          </p:nvSpPr>
          <p:spPr bwMode="auto">
            <a:xfrm>
              <a:off x="1993" y="275"/>
              <a:ext cx="822" cy="822"/>
            </a:xfrm>
            <a:custGeom>
              <a:avLst/>
              <a:gdLst>
                <a:gd name="T0" fmla="+- 0 2404 1993"/>
                <a:gd name="T1" fmla="*/ T0 w 822"/>
                <a:gd name="T2" fmla="+- 0 1097 275"/>
                <a:gd name="T3" fmla="*/ 1097 h 822"/>
                <a:gd name="T4" fmla="+- 0 2478 1993"/>
                <a:gd name="T5" fmla="*/ T4 w 822"/>
                <a:gd name="T6" fmla="+- 0 1090 275"/>
                <a:gd name="T7" fmla="*/ 1090 h 822"/>
                <a:gd name="T8" fmla="+- 0 2547 1993"/>
                <a:gd name="T9" fmla="*/ T8 w 822"/>
                <a:gd name="T10" fmla="+- 0 1071 275"/>
                <a:gd name="T11" fmla="*/ 1071 h 822"/>
                <a:gd name="T12" fmla="+- 0 2611 1993"/>
                <a:gd name="T13" fmla="*/ T12 w 822"/>
                <a:gd name="T14" fmla="+- 0 1041 275"/>
                <a:gd name="T15" fmla="*/ 1041 h 822"/>
                <a:gd name="T16" fmla="+- 0 2669 1993"/>
                <a:gd name="T17" fmla="*/ T16 w 822"/>
                <a:gd name="T18" fmla="+- 0 1000 275"/>
                <a:gd name="T19" fmla="*/ 1000 h 822"/>
                <a:gd name="T20" fmla="+- 0 2718 1993"/>
                <a:gd name="T21" fmla="*/ T20 w 822"/>
                <a:gd name="T22" fmla="+- 0 951 275"/>
                <a:gd name="T23" fmla="*/ 951 h 822"/>
                <a:gd name="T24" fmla="+- 0 2759 1993"/>
                <a:gd name="T25" fmla="*/ T24 w 822"/>
                <a:gd name="T26" fmla="+- 0 893 275"/>
                <a:gd name="T27" fmla="*/ 893 h 822"/>
                <a:gd name="T28" fmla="+- 0 2789 1993"/>
                <a:gd name="T29" fmla="*/ T28 w 822"/>
                <a:gd name="T30" fmla="+- 0 829 275"/>
                <a:gd name="T31" fmla="*/ 829 h 822"/>
                <a:gd name="T32" fmla="+- 0 2808 1993"/>
                <a:gd name="T33" fmla="*/ T32 w 822"/>
                <a:gd name="T34" fmla="+- 0 760 275"/>
                <a:gd name="T35" fmla="*/ 760 h 822"/>
                <a:gd name="T36" fmla="+- 0 2815 1993"/>
                <a:gd name="T37" fmla="*/ T36 w 822"/>
                <a:gd name="T38" fmla="+- 0 686 275"/>
                <a:gd name="T39" fmla="*/ 686 h 822"/>
                <a:gd name="T40" fmla="+- 0 2808 1993"/>
                <a:gd name="T41" fmla="*/ T40 w 822"/>
                <a:gd name="T42" fmla="+- 0 612 275"/>
                <a:gd name="T43" fmla="*/ 612 h 822"/>
                <a:gd name="T44" fmla="+- 0 2789 1993"/>
                <a:gd name="T45" fmla="*/ T44 w 822"/>
                <a:gd name="T46" fmla="+- 0 543 275"/>
                <a:gd name="T47" fmla="*/ 543 h 822"/>
                <a:gd name="T48" fmla="+- 0 2759 1993"/>
                <a:gd name="T49" fmla="*/ T48 w 822"/>
                <a:gd name="T50" fmla="+- 0 479 275"/>
                <a:gd name="T51" fmla="*/ 479 h 822"/>
                <a:gd name="T52" fmla="+- 0 2718 1993"/>
                <a:gd name="T53" fmla="*/ T52 w 822"/>
                <a:gd name="T54" fmla="+- 0 422 275"/>
                <a:gd name="T55" fmla="*/ 422 h 822"/>
                <a:gd name="T56" fmla="+- 0 2669 1993"/>
                <a:gd name="T57" fmla="*/ T56 w 822"/>
                <a:gd name="T58" fmla="+- 0 372 275"/>
                <a:gd name="T59" fmla="*/ 372 h 822"/>
                <a:gd name="T60" fmla="+- 0 2611 1993"/>
                <a:gd name="T61" fmla="*/ T60 w 822"/>
                <a:gd name="T62" fmla="+- 0 332 275"/>
                <a:gd name="T63" fmla="*/ 332 h 822"/>
                <a:gd name="T64" fmla="+- 0 2547 1993"/>
                <a:gd name="T65" fmla="*/ T64 w 822"/>
                <a:gd name="T66" fmla="+- 0 301 275"/>
                <a:gd name="T67" fmla="*/ 301 h 822"/>
                <a:gd name="T68" fmla="+- 0 2478 1993"/>
                <a:gd name="T69" fmla="*/ T68 w 822"/>
                <a:gd name="T70" fmla="+- 0 282 275"/>
                <a:gd name="T71" fmla="*/ 282 h 822"/>
                <a:gd name="T72" fmla="+- 0 2404 1993"/>
                <a:gd name="T73" fmla="*/ T72 w 822"/>
                <a:gd name="T74" fmla="+- 0 275 275"/>
                <a:gd name="T75" fmla="*/ 275 h 822"/>
                <a:gd name="T76" fmla="+- 0 2330 1993"/>
                <a:gd name="T77" fmla="*/ T76 w 822"/>
                <a:gd name="T78" fmla="+- 0 282 275"/>
                <a:gd name="T79" fmla="*/ 282 h 822"/>
                <a:gd name="T80" fmla="+- 0 2261 1993"/>
                <a:gd name="T81" fmla="*/ T80 w 822"/>
                <a:gd name="T82" fmla="+- 0 301 275"/>
                <a:gd name="T83" fmla="*/ 301 h 822"/>
                <a:gd name="T84" fmla="+- 0 2197 1993"/>
                <a:gd name="T85" fmla="*/ T84 w 822"/>
                <a:gd name="T86" fmla="+- 0 332 275"/>
                <a:gd name="T87" fmla="*/ 332 h 822"/>
                <a:gd name="T88" fmla="+- 0 2139 1993"/>
                <a:gd name="T89" fmla="*/ T88 w 822"/>
                <a:gd name="T90" fmla="+- 0 372 275"/>
                <a:gd name="T91" fmla="*/ 372 h 822"/>
                <a:gd name="T92" fmla="+- 0 2090 1993"/>
                <a:gd name="T93" fmla="*/ T92 w 822"/>
                <a:gd name="T94" fmla="+- 0 422 275"/>
                <a:gd name="T95" fmla="*/ 422 h 822"/>
                <a:gd name="T96" fmla="+- 0 2049 1993"/>
                <a:gd name="T97" fmla="*/ T96 w 822"/>
                <a:gd name="T98" fmla="+- 0 479 275"/>
                <a:gd name="T99" fmla="*/ 479 h 822"/>
                <a:gd name="T100" fmla="+- 0 2019 1993"/>
                <a:gd name="T101" fmla="*/ T100 w 822"/>
                <a:gd name="T102" fmla="+- 0 543 275"/>
                <a:gd name="T103" fmla="*/ 543 h 822"/>
                <a:gd name="T104" fmla="+- 0 2000 1993"/>
                <a:gd name="T105" fmla="*/ T104 w 822"/>
                <a:gd name="T106" fmla="+- 0 612 275"/>
                <a:gd name="T107" fmla="*/ 612 h 822"/>
                <a:gd name="T108" fmla="+- 0 1993 1993"/>
                <a:gd name="T109" fmla="*/ T108 w 822"/>
                <a:gd name="T110" fmla="+- 0 686 275"/>
                <a:gd name="T111" fmla="*/ 686 h 822"/>
                <a:gd name="T112" fmla="+- 0 2000 1993"/>
                <a:gd name="T113" fmla="*/ T112 w 822"/>
                <a:gd name="T114" fmla="+- 0 760 275"/>
                <a:gd name="T115" fmla="*/ 760 h 822"/>
                <a:gd name="T116" fmla="+- 0 2019 1993"/>
                <a:gd name="T117" fmla="*/ T116 w 822"/>
                <a:gd name="T118" fmla="+- 0 829 275"/>
                <a:gd name="T119" fmla="*/ 829 h 822"/>
                <a:gd name="T120" fmla="+- 0 2049 1993"/>
                <a:gd name="T121" fmla="*/ T120 w 822"/>
                <a:gd name="T122" fmla="+- 0 893 275"/>
                <a:gd name="T123" fmla="*/ 893 h 822"/>
                <a:gd name="T124" fmla="+- 0 2090 1993"/>
                <a:gd name="T125" fmla="*/ T124 w 822"/>
                <a:gd name="T126" fmla="+- 0 951 275"/>
                <a:gd name="T127" fmla="*/ 951 h 822"/>
                <a:gd name="T128" fmla="+- 0 2139 1993"/>
                <a:gd name="T129" fmla="*/ T128 w 822"/>
                <a:gd name="T130" fmla="+- 0 1000 275"/>
                <a:gd name="T131" fmla="*/ 1000 h 822"/>
                <a:gd name="T132" fmla="+- 0 2197 1993"/>
                <a:gd name="T133" fmla="*/ T132 w 822"/>
                <a:gd name="T134" fmla="+- 0 1041 275"/>
                <a:gd name="T135" fmla="*/ 1041 h 822"/>
                <a:gd name="T136" fmla="+- 0 2261 1993"/>
                <a:gd name="T137" fmla="*/ T136 w 822"/>
                <a:gd name="T138" fmla="+- 0 1071 275"/>
                <a:gd name="T139" fmla="*/ 1071 h 822"/>
                <a:gd name="T140" fmla="+- 0 2330 1993"/>
                <a:gd name="T141" fmla="*/ T140 w 822"/>
                <a:gd name="T142" fmla="+- 0 1090 275"/>
                <a:gd name="T143" fmla="*/ 1090 h 822"/>
                <a:gd name="T144" fmla="+- 0 2404 1993"/>
                <a:gd name="T145" fmla="*/ T144 w 822"/>
                <a:gd name="T146" fmla="+- 0 1097 275"/>
                <a:gd name="T147" fmla="*/ 1097 h 822"/>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 ang="0">
                  <a:pos x="T73" y="T75"/>
                </a:cxn>
                <a:cxn ang="0">
                  <a:pos x="T77" y="T79"/>
                </a:cxn>
                <a:cxn ang="0">
                  <a:pos x="T81" y="T83"/>
                </a:cxn>
                <a:cxn ang="0">
                  <a:pos x="T85" y="T87"/>
                </a:cxn>
                <a:cxn ang="0">
                  <a:pos x="T89" y="T91"/>
                </a:cxn>
                <a:cxn ang="0">
                  <a:pos x="T93" y="T95"/>
                </a:cxn>
                <a:cxn ang="0">
                  <a:pos x="T97" y="T99"/>
                </a:cxn>
                <a:cxn ang="0">
                  <a:pos x="T101" y="T103"/>
                </a:cxn>
                <a:cxn ang="0">
                  <a:pos x="T105" y="T107"/>
                </a:cxn>
                <a:cxn ang="0">
                  <a:pos x="T109" y="T111"/>
                </a:cxn>
                <a:cxn ang="0">
                  <a:pos x="T113" y="T115"/>
                </a:cxn>
                <a:cxn ang="0">
                  <a:pos x="T117" y="T119"/>
                </a:cxn>
                <a:cxn ang="0">
                  <a:pos x="T121" y="T123"/>
                </a:cxn>
                <a:cxn ang="0">
                  <a:pos x="T125" y="T127"/>
                </a:cxn>
                <a:cxn ang="0">
                  <a:pos x="T129" y="T131"/>
                </a:cxn>
                <a:cxn ang="0">
                  <a:pos x="T133" y="T135"/>
                </a:cxn>
                <a:cxn ang="0">
                  <a:pos x="T137" y="T139"/>
                </a:cxn>
                <a:cxn ang="0">
                  <a:pos x="T141" y="T143"/>
                </a:cxn>
                <a:cxn ang="0">
                  <a:pos x="T145" y="T147"/>
                </a:cxn>
              </a:cxnLst>
              <a:rect l="0" t="0" r="r" b="b"/>
              <a:pathLst>
                <a:path w="822" h="822">
                  <a:moveTo>
                    <a:pt x="411" y="822"/>
                  </a:moveTo>
                  <a:lnTo>
                    <a:pt x="485" y="815"/>
                  </a:lnTo>
                  <a:lnTo>
                    <a:pt x="554" y="796"/>
                  </a:lnTo>
                  <a:lnTo>
                    <a:pt x="618" y="766"/>
                  </a:lnTo>
                  <a:lnTo>
                    <a:pt x="676" y="725"/>
                  </a:lnTo>
                  <a:lnTo>
                    <a:pt x="725" y="676"/>
                  </a:lnTo>
                  <a:lnTo>
                    <a:pt x="766" y="618"/>
                  </a:lnTo>
                  <a:lnTo>
                    <a:pt x="796" y="554"/>
                  </a:lnTo>
                  <a:lnTo>
                    <a:pt x="815" y="485"/>
                  </a:lnTo>
                  <a:lnTo>
                    <a:pt x="822" y="411"/>
                  </a:lnTo>
                  <a:lnTo>
                    <a:pt x="815" y="337"/>
                  </a:lnTo>
                  <a:lnTo>
                    <a:pt x="796" y="268"/>
                  </a:lnTo>
                  <a:lnTo>
                    <a:pt x="766" y="204"/>
                  </a:lnTo>
                  <a:lnTo>
                    <a:pt x="725" y="147"/>
                  </a:lnTo>
                  <a:lnTo>
                    <a:pt x="676" y="97"/>
                  </a:lnTo>
                  <a:lnTo>
                    <a:pt x="618" y="57"/>
                  </a:lnTo>
                  <a:lnTo>
                    <a:pt x="554" y="26"/>
                  </a:lnTo>
                  <a:lnTo>
                    <a:pt x="485" y="7"/>
                  </a:lnTo>
                  <a:lnTo>
                    <a:pt x="411" y="0"/>
                  </a:lnTo>
                  <a:lnTo>
                    <a:pt x="337" y="7"/>
                  </a:lnTo>
                  <a:lnTo>
                    <a:pt x="268" y="26"/>
                  </a:lnTo>
                  <a:lnTo>
                    <a:pt x="204" y="57"/>
                  </a:lnTo>
                  <a:lnTo>
                    <a:pt x="146" y="97"/>
                  </a:lnTo>
                  <a:lnTo>
                    <a:pt x="97" y="147"/>
                  </a:lnTo>
                  <a:lnTo>
                    <a:pt x="56" y="204"/>
                  </a:lnTo>
                  <a:lnTo>
                    <a:pt x="26" y="268"/>
                  </a:lnTo>
                  <a:lnTo>
                    <a:pt x="7" y="337"/>
                  </a:lnTo>
                  <a:lnTo>
                    <a:pt x="0" y="411"/>
                  </a:lnTo>
                  <a:lnTo>
                    <a:pt x="7" y="485"/>
                  </a:lnTo>
                  <a:lnTo>
                    <a:pt x="26" y="554"/>
                  </a:lnTo>
                  <a:lnTo>
                    <a:pt x="56" y="618"/>
                  </a:lnTo>
                  <a:lnTo>
                    <a:pt x="97" y="676"/>
                  </a:lnTo>
                  <a:lnTo>
                    <a:pt x="146" y="725"/>
                  </a:lnTo>
                  <a:lnTo>
                    <a:pt x="204" y="766"/>
                  </a:lnTo>
                  <a:lnTo>
                    <a:pt x="268" y="796"/>
                  </a:lnTo>
                  <a:lnTo>
                    <a:pt x="337" y="815"/>
                  </a:lnTo>
                  <a:lnTo>
                    <a:pt x="411" y="822"/>
                  </a:lnTo>
                  <a:close/>
                </a:path>
              </a:pathLst>
            </a:custGeom>
            <a:noFill/>
            <a:ln w="10795">
              <a:solidFill>
                <a:srgbClr val="00A7AA"/>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19" name="Picture 9">
              <a:extLst>
                <a:ext uri="{FF2B5EF4-FFF2-40B4-BE49-F238E27FC236}">
                  <a16:creationId xmlns:a16="http://schemas.microsoft.com/office/drawing/2014/main" id="{295A9FFE-8900-482F-9AF5-86E0DF80567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264" y="441"/>
              <a:ext cx="324" cy="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0" name="Groupe 19">
            <a:extLst>
              <a:ext uri="{FF2B5EF4-FFF2-40B4-BE49-F238E27FC236}">
                <a16:creationId xmlns:a16="http://schemas.microsoft.com/office/drawing/2014/main" id="{1609637B-3AFA-45E1-82D5-A6BEAE8345D6}"/>
              </a:ext>
            </a:extLst>
          </p:cNvPr>
          <p:cNvGrpSpPr/>
          <p:nvPr userDrawn="1"/>
        </p:nvGrpSpPr>
        <p:grpSpPr>
          <a:xfrm>
            <a:off x="5704597" y="41570125"/>
            <a:ext cx="18915231" cy="1123384"/>
            <a:chOff x="5679991" y="41328534"/>
            <a:chExt cx="18915231" cy="1323439"/>
          </a:xfrm>
        </p:grpSpPr>
        <p:sp>
          <p:nvSpPr>
            <p:cNvPr id="21" name="ZoneTexte 20">
              <a:extLst>
                <a:ext uri="{FF2B5EF4-FFF2-40B4-BE49-F238E27FC236}">
                  <a16:creationId xmlns:a16="http://schemas.microsoft.com/office/drawing/2014/main" id="{30E75590-58B3-4F7C-8B01-AC8FF9AA91C0}"/>
                </a:ext>
              </a:extLst>
            </p:cNvPr>
            <p:cNvSpPr txBox="1"/>
            <p:nvPr/>
          </p:nvSpPr>
          <p:spPr>
            <a:xfrm>
              <a:off x="5679991" y="41500177"/>
              <a:ext cx="18915231" cy="830997"/>
            </a:xfrm>
            <a:prstGeom prst="rect">
              <a:avLst/>
            </a:prstGeom>
            <a:noFill/>
          </p:spPr>
          <p:txBody>
            <a:bodyPr wrap="square" rtlCol="0">
              <a:spAutoFit/>
            </a:bodyPr>
            <a:lstStyle/>
            <a:p>
              <a:pPr algn="ctr"/>
              <a:r>
                <a:rPr lang="fr-FR" sz="4800" b="1" dirty="0">
                  <a:solidFill>
                    <a:srgbClr val="00546A"/>
                  </a:solidFill>
                </a:rPr>
                <a:t>Projet Application Système - 3A FISE – 2022-2023</a:t>
              </a:r>
              <a:r>
                <a:rPr lang="fr-FR" sz="4800" dirty="0">
                  <a:solidFill>
                    <a:srgbClr val="00546A"/>
                  </a:solidFill>
                </a:rPr>
                <a:t>.</a:t>
              </a:r>
            </a:p>
          </p:txBody>
        </p:sp>
        <p:sp>
          <p:nvSpPr>
            <p:cNvPr id="22" name="Rectangle 21">
              <a:extLst>
                <a:ext uri="{FF2B5EF4-FFF2-40B4-BE49-F238E27FC236}">
                  <a16:creationId xmlns:a16="http://schemas.microsoft.com/office/drawing/2014/main" id="{6CFCCFD5-72B4-4AC1-9021-4116F0C28B6A}"/>
                </a:ext>
              </a:extLst>
            </p:cNvPr>
            <p:cNvSpPr/>
            <p:nvPr/>
          </p:nvSpPr>
          <p:spPr>
            <a:xfrm>
              <a:off x="5727032" y="41328534"/>
              <a:ext cx="18868190" cy="1323439"/>
            </a:xfrm>
            <a:prstGeom prst="rect">
              <a:avLst/>
            </a:prstGeom>
            <a:noFill/>
            <a:ln w="76200" cap="rnd">
              <a:solidFill>
                <a:srgbClr val="00546A"/>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4800"/>
            </a:p>
          </p:txBody>
        </p:sp>
      </p:grpSp>
    </p:spTree>
    <p:extLst>
      <p:ext uri="{BB962C8B-B14F-4D97-AF65-F5344CB8AC3E}">
        <p14:creationId xmlns:p14="http://schemas.microsoft.com/office/powerpoint/2010/main" val="2383645880"/>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png"/><Relationship Id="rId3" Type="http://schemas.openxmlformats.org/officeDocument/2006/relationships/image" Target="../media/image9.pn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jpg"/><Relationship Id="rId15" Type="http://schemas.openxmlformats.org/officeDocument/2006/relationships/image" Target="../media/image20.png"/><Relationship Id="rId10" Type="http://schemas.openxmlformats.org/officeDocument/2006/relationships/image" Target="../media/image15.png"/><Relationship Id="rId4" Type="http://schemas.openxmlformats.org/officeDocument/2006/relationships/image" Target="../media/image4.png"/><Relationship Id="rId9" Type="http://schemas.openxmlformats.org/officeDocument/2006/relationships/image" Target="../media/image14.png"/><Relationship Id="rId1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ADAB91C3-9397-5FC2-DDD7-5AD68D1D93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73717" y="24486404"/>
            <a:ext cx="10556725" cy="3042210"/>
          </a:xfrm>
          <a:prstGeom prst="rect">
            <a:avLst/>
          </a:prstGeom>
        </p:spPr>
      </p:pic>
      <p:pic>
        <p:nvPicPr>
          <p:cNvPr id="11" name="Image 10">
            <a:extLst>
              <a:ext uri="{FF2B5EF4-FFF2-40B4-BE49-F238E27FC236}">
                <a16:creationId xmlns:a16="http://schemas.microsoft.com/office/drawing/2014/main" id="{DA3D7AD1-25B2-D308-5BF2-8FC9153CF2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70" y="17715193"/>
            <a:ext cx="12445053" cy="5588570"/>
          </a:xfrm>
          <a:prstGeom prst="rect">
            <a:avLst/>
          </a:prstGeom>
        </p:spPr>
      </p:pic>
      <p:sp>
        <p:nvSpPr>
          <p:cNvPr id="107" name="Rectangle : avec coins arrondis en diagonale 106">
            <a:extLst>
              <a:ext uri="{FF2B5EF4-FFF2-40B4-BE49-F238E27FC236}">
                <a16:creationId xmlns:a16="http://schemas.microsoft.com/office/drawing/2014/main" id="{8986ABB1-43F6-4D6F-8EBC-CD961F86E81A}"/>
              </a:ext>
            </a:extLst>
          </p:cNvPr>
          <p:cNvSpPr/>
          <p:nvPr/>
        </p:nvSpPr>
        <p:spPr>
          <a:xfrm>
            <a:off x="19716967" y="14157514"/>
            <a:ext cx="10343595" cy="11421907"/>
          </a:xfrm>
          <a:prstGeom prst="round2DiagRect">
            <a:avLst/>
          </a:prstGeom>
          <a:solidFill>
            <a:srgbClr val="96D5DA"/>
          </a:solidFill>
          <a:ln>
            <a:solidFill>
              <a:srgbClr val="1DA7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6" name="Rectangle : avec coins arrondis en diagonale 105">
            <a:extLst>
              <a:ext uri="{FF2B5EF4-FFF2-40B4-BE49-F238E27FC236}">
                <a16:creationId xmlns:a16="http://schemas.microsoft.com/office/drawing/2014/main" id="{AE3856E9-16E0-4367-BE68-3541531D64FD}"/>
              </a:ext>
            </a:extLst>
          </p:cNvPr>
          <p:cNvSpPr/>
          <p:nvPr/>
        </p:nvSpPr>
        <p:spPr>
          <a:xfrm>
            <a:off x="19783990" y="26771752"/>
            <a:ext cx="10343595" cy="9582601"/>
          </a:xfrm>
          <a:prstGeom prst="round2DiagRect">
            <a:avLst/>
          </a:prstGeom>
          <a:solidFill>
            <a:srgbClr val="FFD13F"/>
          </a:solidFill>
          <a:ln>
            <a:solidFill>
              <a:srgbClr val="1DA7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5" name="Rectangle : avec coins arrondis en diagonale 104">
            <a:extLst>
              <a:ext uri="{FF2B5EF4-FFF2-40B4-BE49-F238E27FC236}">
                <a16:creationId xmlns:a16="http://schemas.microsoft.com/office/drawing/2014/main" id="{EEE17EE6-4D4A-4AF6-B361-F81101114840}"/>
              </a:ext>
            </a:extLst>
          </p:cNvPr>
          <p:cNvSpPr/>
          <p:nvPr/>
        </p:nvSpPr>
        <p:spPr>
          <a:xfrm>
            <a:off x="989170" y="30986104"/>
            <a:ext cx="18524087" cy="10331663"/>
          </a:xfrm>
          <a:prstGeom prst="round2DiagRect">
            <a:avLst/>
          </a:prstGeom>
          <a:noFill/>
          <a:ln w="12700" cap="flat" cmpd="sng" algn="ctr">
            <a:solidFill>
              <a:srgbClr val="1DA7AA"/>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fr-FR"/>
          </a:p>
        </p:txBody>
      </p:sp>
      <p:sp>
        <p:nvSpPr>
          <p:cNvPr id="58" name="Rectangle : avec coins arrondis en diagonale 57">
            <a:extLst>
              <a:ext uri="{FF2B5EF4-FFF2-40B4-BE49-F238E27FC236}">
                <a16:creationId xmlns:a16="http://schemas.microsoft.com/office/drawing/2014/main" id="{383C60A8-EAEC-4E51-96AD-BF23069D7618}"/>
              </a:ext>
            </a:extLst>
          </p:cNvPr>
          <p:cNvSpPr/>
          <p:nvPr/>
        </p:nvSpPr>
        <p:spPr>
          <a:xfrm>
            <a:off x="17186870" y="37725373"/>
            <a:ext cx="12940715" cy="3592394"/>
          </a:xfrm>
          <a:prstGeom prst="round2DiagRect">
            <a:avLst/>
          </a:prstGeom>
          <a:solidFill>
            <a:srgbClr val="005B81"/>
          </a:solidFill>
          <a:ln>
            <a:solidFill>
              <a:srgbClr val="1DA7A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ZoneTexte 21">
            <a:extLst>
              <a:ext uri="{FF2B5EF4-FFF2-40B4-BE49-F238E27FC236}">
                <a16:creationId xmlns:a16="http://schemas.microsoft.com/office/drawing/2014/main" id="{4ADD4578-F4BA-4578-85F0-5055AD9CB8A3}"/>
              </a:ext>
            </a:extLst>
          </p:cNvPr>
          <p:cNvSpPr txBox="1"/>
          <p:nvPr/>
        </p:nvSpPr>
        <p:spPr>
          <a:xfrm>
            <a:off x="1281646" y="8452546"/>
            <a:ext cx="10975205" cy="2677656"/>
          </a:xfrm>
          <a:prstGeom prst="rect">
            <a:avLst/>
          </a:prstGeom>
          <a:noFill/>
        </p:spPr>
        <p:txBody>
          <a:bodyPr wrap="square" rtlCol="0">
            <a:spAutoFit/>
          </a:bodyPr>
          <a:lstStyle/>
          <a:p>
            <a:pPr algn="just"/>
            <a:r>
              <a:rPr lang="en-US" sz="2400" dirty="0"/>
              <a:t>Synthetic Aperture Radar (SAR) images pose a challenge to traditional target detection approaches, especially in complex scenes where speckle noise gets substantial, and targets become very hard to distinguish from clutter. </a:t>
            </a:r>
          </a:p>
          <a:p>
            <a:pPr algn="just"/>
            <a:endParaRPr lang="en-US" sz="2400" dirty="0"/>
          </a:p>
          <a:p>
            <a:pPr algn="just"/>
            <a:r>
              <a:rPr lang="en-US" sz="2400" dirty="0"/>
              <a:t>These past few years, a new class of techniques mimicking cognitive attention, know as attention mechanisms, has sparked interest in the field. The idea of attention is to train convolution neural networks (CNNs) to focus on meaningful parts of the data. </a:t>
            </a:r>
          </a:p>
        </p:txBody>
      </p:sp>
      <p:sp>
        <p:nvSpPr>
          <p:cNvPr id="27" name="ZoneTexte 26">
            <a:extLst>
              <a:ext uri="{FF2B5EF4-FFF2-40B4-BE49-F238E27FC236}">
                <a16:creationId xmlns:a16="http://schemas.microsoft.com/office/drawing/2014/main" id="{4D3EF8CF-0260-4AF8-9D1B-444CE9D08420}"/>
              </a:ext>
            </a:extLst>
          </p:cNvPr>
          <p:cNvSpPr txBox="1"/>
          <p:nvPr/>
        </p:nvSpPr>
        <p:spPr>
          <a:xfrm>
            <a:off x="19917472" y="15263337"/>
            <a:ext cx="10140583" cy="4524315"/>
          </a:xfrm>
          <a:prstGeom prst="rect">
            <a:avLst/>
          </a:prstGeom>
          <a:noFill/>
        </p:spPr>
        <p:txBody>
          <a:bodyPr wrap="square" rtlCol="0">
            <a:spAutoFit/>
          </a:bodyPr>
          <a:lstStyle/>
          <a:p>
            <a:pPr algn="just"/>
            <a:r>
              <a:rPr lang="en-US" sz="2400" dirty="0"/>
              <a:t>The presented method proposes a target detection network based on semi-supervised learning and attention mechanism, aiming at a reduced labeling workload and better performances on complex scenes. The Single Shot Detection (SSD) algorithm is used to learn to locate the targets form ground truth bounding boxes, and its performance is improved by a scene recognition branch which learns from image-level labeled training samples. An attention mechanism automatically guides the network to focus and the targets of interest while ignoring the background clutter.  </a:t>
            </a:r>
          </a:p>
          <a:p>
            <a:pPr algn="just"/>
            <a:endParaRPr lang="en-US" sz="2400" dirty="0"/>
          </a:p>
          <a:p>
            <a:pPr algn="just"/>
            <a:r>
              <a:rPr lang="en-US" sz="2400" dirty="0"/>
              <a:t>The results obtained on the </a:t>
            </a:r>
            <a:r>
              <a:rPr lang="en-US" sz="2400" dirty="0" err="1"/>
              <a:t>MiniSAR</a:t>
            </a:r>
            <a:r>
              <a:rPr lang="en-US" sz="2400" dirty="0"/>
              <a:t> dataset show that this novel approach outperforms most of the state-of-the-art target detection methods in SAR images, with only 30% of the training samples labeled at target level.</a:t>
            </a:r>
          </a:p>
        </p:txBody>
      </p:sp>
      <p:grpSp>
        <p:nvGrpSpPr>
          <p:cNvPr id="8" name="Groupe 7">
            <a:extLst>
              <a:ext uri="{FF2B5EF4-FFF2-40B4-BE49-F238E27FC236}">
                <a16:creationId xmlns:a16="http://schemas.microsoft.com/office/drawing/2014/main" id="{25462C0E-27DD-477E-BB39-BBE6DB20CA21}"/>
              </a:ext>
            </a:extLst>
          </p:cNvPr>
          <p:cNvGrpSpPr/>
          <p:nvPr/>
        </p:nvGrpSpPr>
        <p:grpSpPr>
          <a:xfrm>
            <a:off x="5704597" y="41570125"/>
            <a:ext cx="18915231" cy="1123384"/>
            <a:chOff x="5679991" y="41328534"/>
            <a:chExt cx="18915231" cy="1323439"/>
          </a:xfrm>
        </p:grpSpPr>
        <p:sp>
          <p:nvSpPr>
            <p:cNvPr id="33" name="ZoneTexte 32">
              <a:extLst>
                <a:ext uri="{FF2B5EF4-FFF2-40B4-BE49-F238E27FC236}">
                  <a16:creationId xmlns:a16="http://schemas.microsoft.com/office/drawing/2014/main" id="{AA4C4D46-11B9-4695-A799-168AED6209B2}"/>
                </a:ext>
              </a:extLst>
            </p:cNvPr>
            <p:cNvSpPr txBox="1"/>
            <p:nvPr/>
          </p:nvSpPr>
          <p:spPr>
            <a:xfrm>
              <a:off x="5679991" y="41500177"/>
              <a:ext cx="18915231" cy="830997"/>
            </a:xfrm>
            <a:prstGeom prst="rect">
              <a:avLst/>
            </a:prstGeom>
            <a:noFill/>
          </p:spPr>
          <p:txBody>
            <a:bodyPr wrap="square" rtlCol="0">
              <a:spAutoFit/>
            </a:bodyPr>
            <a:lstStyle/>
            <a:p>
              <a:pPr algn="ctr"/>
              <a:r>
                <a:rPr lang="fr-FR" sz="4800" b="1" dirty="0">
                  <a:solidFill>
                    <a:srgbClr val="00546A"/>
                  </a:solidFill>
                </a:rPr>
                <a:t>Projet Application Système - 3A FISE – 2022-2023</a:t>
              </a:r>
              <a:r>
                <a:rPr lang="fr-FR" sz="4800" dirty="0">
                  <a:solidFill>
                    <a:srgbClr val="00546A"/>
                  </a:solidFill>
                </a:rPr>
                <a:t>.</a:t>
              </a:r>
            </a:p>
          </p:txBody>
        </p:sp>
        <p:sp>
          <p:nvSpPr>
            <p:cNvPr id="34" name="Rectangle 33">
              <a:extLst>
                <a:ext uri="{FF2B5EF4-FFF2-40B4-BE49-F238E27FC236}">
                  <a16:creationId xmlns:a16="http://schemas.microsoft.com/office/drawing/2014/main" id="{B43D3D40-036A-4994-95F5-38EB80E23455}"/>
                </a:ext>
              </a:extLst>
            </p:cNvPr>
            <p:cNvSpPr/>
            <p:nvPr/>
          </p:nvSpPr>
          <p:spPr>
            <a:xfrm>
              <a:off x="5727032" y="41328534"/>
              <a:ext cx="18868190" cy="1323439"/>
            </a:xfrm>
            <a:prstGeom prst="rect">
              <a:avLst/>
            </a:prstGeom>
            <a:noFill/>
            <a:ln w="76200" cap="rnd">
              <a:solidFill>
                <a:srgbClr val="00546A"/>
              </a:solidFill>
              <a:prstDash val="sysDot"/>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4800"/>
            </a:p>
          </p:txBody>
        </p:sp>
      </p:grpSp>
      <p:sp>
        <p:nvSpPr>
          <p:cNvPr id="48" name="Triangle isocèle 47">
            <a:extLst>
              <a:ext uri="{FF2B5EF4-FFF2-40B4-BE49-F238E27FC236}">
                <a16:creationId xmlns:a16="http://schemas.microsoft.com/office/drawing/2014/main" id="{76883BDF-1A33-40FB-90E3-22E1EF166A10}"/>
              </a:ext>
            </a:extLst>
          </p:cNvPr>
          <p:cNvSpPr/>
          <p:nvPr/>
        </p:nvSpPr>
        <p:spPr>
          <a:xfrm rot="5400000">
            <a:off x="356951" y="30495948"/>
            <a:ext cx="1296020" cy="931785"/>
          </a:xfrm>
          <a:prstGeom prst="triangle">
            <a:avLst/>
          </a:prstGeom>
          <a:solidFill>
            <a:srgbClr val="1DA7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Triangle isocèle 48">
            <a:extLst>
              <a:ext uri="{FF2B5EF4-FFF2-40B4-BE49-F238E27FC236}">
                <a16:creationId xmlns:a16="http://schemas.microsoft.com/office/drawing/2014/main" id="{49A124B1-FEF9-404C-9DF4-29A70E2D6411}"/>
              </a:ext>
            </a:extLst>
          </p:cNvPr>
          <p:cNvSpPr/>
          <p:nvPr/>
        </p:nvSpPr>
        <p:spPr>
          <a:xfrm rot="10800000">
            <a:off x="21585533" y="26767016"/>
            <a:ext cx="1296020" cy="931785"/>
          </a:xfrm>
          <a:prstGeom prst="triangle">
            <a:avLst/>
          </a:prstGeom>
          <a:solidFill>
            <a:srgbClr val="1DA7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dirty="0"/>
          </a:p>
        </p:txBody>
      </p:sp>
      <p:sp>
        <p:nvSpPr>
          <p:cNvPr id="50" name="Triangle isocèle 49">
            <a:extLst>
              <a:ext uri="{FF2B5EF4-FFF2-40B4-BE49-F238E27FC236}">
                <a16:creationId xmlns:a16="http://schemas.microsoft.com/office/drawing/2014/main" id="{7756632F-0635-4F1D-9610-43462E2CDDC7}"/>
              </a:ext>
            </a:extLst>
          </p:cNvPr>
          <p:cNvSpPr/>
          <p:nvPr/>
        </p:nvSpPr>
        <p:spPr>
          <a:xfrm rot="10800000">
            <a:off x="21585533" y="14201065"/>
            <a:ext cx="1296020" cy="931785"/>
          </a:xfrm>
          <a:prstGeom prst="triangle">
            <a:avLst/>
          </a:prstGeom>
          <a:solidFill>
            <a:srgbClr val="1DA7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dirty="0"/>
          </a:p>
        </p:txBody>
      </p:sp>
      <p:sp>
        <p:nvSpPr>
          <p:cNvPr id="51" name="Triangle isocèle 50">
            <a:extLst>
              <a:ext uri="{FF2B5EF4-FFF2-40B4-BE49-F238E27FC236}">
                <a16:creationId xmlns:a16="http://schemas.microsoft.com/office/drawing/2014/main" id="{D97C3046-CC98-4AE5-9A8B-D294E8D92D38}"/>
              </a:ext>
            </a:extLst>
          </p:cNvPr>
          <p:cNvSpPr/>
          <p:nvPr/>
        </p:nvSpPr>
        <p:spPr>
          <a:xfrm rot="5400000">
            <a:off x="343881" y="6938540"/>
            <a:ext cx="1296020" cy="931785"/>
          </a:xfrm>
          <a:prstGeom prst="triangle">
            <a:avLst/>
          </a:prstGeom>
          <a:solidFill>
            <a:srgbClr val="1DA7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2" name="ZoneTexte 51">
            <a:extLst>
              <a:ext uri="{FF2B5EF4-FFF2-40B4-BE49-F238E27FC236}">
                <a16:creationId xmlns:a16="http://schemas.microsoft.com/office/drawing/2014/main" id="{9A90D613-A4E6-49F6-B655-F72B729EEA3C}"/>
              </a:ext>
            </a:extLst>
          </p:cNvPr>
          <p:cNvSpPr txBox="1"/>
          <p:nvPr/>
        </p:nvSpPr>
        <p:spPr>
          <a:xfrm>
            <a:off x="20012819" y="27725971"/>
            <a:ext cx="10114766" cy="7478970"/>
          </a:xfrm>
          <a:prstGeom prst="rect">
            <a:avLst/>
          </a:prstGeom>
          <a:noFill/>
        </p:spPr>
        <p:txBody>
          <a:bodyPr wrap="square" rtlCol="0">
            <a:spAutoFit/>
          </a:bodyPr>
          <a:lstStyle/>
          <a:p>
            <a:pPr marL="342900" indent="-342900" algn="just">
              <a:buFont typeface="Arial" panose="020B0604020202020204" pitchFamily="34" charset="0"/>
              <a:buChar char="•"/>
            </a:pPr>
            <a:r>
              <a:rPr lang="en-US" sz="2400" dirty="0"/>
              <a:t>Lighten the network architecture to reduce its training time: </a:t>
            </a:r>
          </a:p>
          <a:p>
            <a:pPr marL="342900" indent="-342900" algn="just">
              <a:buFont typeface="Arial" panose="020B0604020202020204" pitchFamily="34" charset="0"/>
              <a:buChar char="•"/>
            </a:pPr>
            <a:endParaRPr lang="en-US" sz="2400" dirty="0"/>
          </a:p>
          <a:p>
            <a:pPr algn="just"/>
            <a:r>
              <a:rPr lang="en-US" sz="2400" dirty="0"/>
              <a:t>Although the proposed method can significantly improve the performance of target detection, its computational complexity and runtime are too high. A lightweight version of the network will have to be considered in the future to improve the detection speed.</a:t>
            </a:r>
          </a:p>
          <a:p>
            <a:pPr algn="just"/>
            <a:endParaRPr lang="en-US" sz="2400" dirty="0"/>
          </a:p>
          <a:p>
            <a:pPr algn="just"/>
            <a:endParaRPr lang="en-US" sz="2400" dirty="0"/>
          </a:p>
          <a:p>
            <a:pPr marL="342900" indent="-342900" algn="just">
              <a:buFont typeface="Arial" panose="020B0604020202020204" pitchFamily="34" charset="0"/>
              <a:buChar char="•"/>
            </a:pPr>
            <a:r>
              <a:rPr lang="en-US" sz="2400" dirty="0"/>
              <a:t>Combine this method to traditional target detection algorithms:</a:t>
            </a:r>
          </a:p>
          <a:p>
            <a:pPr algn="just"/>
            <a:endParaRPr lang="en-US" sz="2400" dirty="0"/>
          </a:p>
          <a:p>
            <a:pPr algn="just"/>
            <a:r>
              <a:rPr lang="en-US" sz="2400" dirty="0"/>
              <a:t>Although at present, CNN-based methods outperform past approaches, it would be interesting to not completely abandon traditional target detection algorithms. Texture features might for instance be considered to reduce the number of false alarms. </a:t>
            </a:r>
          </a:p>
          <a:p>
            <a:pPr algn="just"/>
            <a:endParaRPr lang="en-US" sz="2400" dirty="0"/>
          </a:p>
          <a:p>
            <a:pPr marL="342900" indent="-342900" algn="just">
              <a:buFont typeface="Arial" panose="020B0604020202020204" pitchFamily="34" charset="0"/>
              <a:buChar char="•"/>
            </a:pPr>
            <a:r>
              <a:rPr lang="en-US" sz="2400" dirty="0"/>
              <a:t>Pre-process the SAR images:</a:t>
            </a:r>
          </a:p>
          <a:p>
            <a:pPr marL="342900" indent="-342900" algn="just">
              <a:buFont typeface="Arial" panose="020B0604020202020204" pitchFamily="34" charset="0"/>
              <a:buChar char="•"/>
            </a:pPr>
            <a:endParaRPr lang="en-US" sz="2400" dirty="0"/>
          </a:p>
          <a:p>
            <a:pPr algn="just"/>
            <a:r>
              <a:rPr lang="en-US" sz="2400" dirty="0"/>
              <a:t>Many </a:t>
            </a:r>
            <a:r>
              <a:rPr lang="en-US" sz="2400" dirty="0" err="1"/>
              <a:t>despeckling</a:t>
            </a:r>
            <a:r>
              <a:rPr lang="en-US" sz="2400" dirty="0"/>
              <a:t> techniques have been employed to reduce the noise in SAR images and consequently improve the performance of target detectors. Extra effort can be made to enhance the quality of SAR datasets.  </a:t>
            </a:r>
            <a:endParaRPr lang="fr-FR" sz="2400" dirty="0"/>
          </a:p>
        </p:txBody>
      </p:sp>
      <p:pic>
        <p:nvPicPr>
          <p:cNvPr id="6" name="Image 5"/>
          <p:cNvPicPr>
            <a:picLocks noChangeAspect="1"/>
          </p:cNvPicPr>
          <p:nvPr/>
        </p:nvPicPr>
        <p:blipFill>
          <a:blip r:embed="rId4">
            <a:alphaModFix amt="20000"/>
            <a:extLst>
              <a:ext uri="{28A0092B-C50C-407E-A947-70E740481C1C}">
                <a14:useLocalDpi xmlns:a14="http://schemas.microsoft.com/office/drawing/2010/main" val="0"/>
              </a:ext>
            </a:extLst>
          </a:blip>
          <a:stretch>
            <a:fillRect/>
          </a:stretch>
        </p:blipFill>
        <p:spPr>
          <a:xfrm>
            <a:off x="22233543" y="-2488422"/>
            <a:ext cx="10539132" cy="11822791"/>
          </a:xfrm>
          <a:prstGeom prst="rect">
            <a:avLst/>
          </a:prstGeom>
        </p:spPr>
      </p:pic>
      <p:sp>
        <p:nvSpPr>
          <p:cNvPr id="2" name="ZoneTexte 1">
            <a:extLst>
              <a:ext uri="{FF2B5EF4-FFF2-40B4-BE49-F238E27FC236}">
                <a16:creationId xmlns:a16="http://schemas.microsoft.com/office/drawing/2014/main" id="{D64D726D-1AC9-47D0-BEEC-8C9949EE6D46}"/>
              </a:ext>
            </a:extLst>
          </p:cNvPr>
          <p:cNvSpPr txBox="1"/>
          <p:nvPr/>
        </p:nvSpPr>
        <p:spPr>
          <a:xfrm>
            <a:off x="1004962" y="3525039"/>
            <a:ext cx="18524087" cy="1569660"/>
          </a:xfrm>
          <a:prstGeom prst="rect">
            <a:avLst/>
          </a:prstGeom>
          <a:noFill/>
        </p:spPr>
        <p:txBody>
          <a:bodyPr wrap="square" rtlCol="0">
            <a:spAutoFit/>
          </a:bodyPr>
          <a:lstStyle/>
          <a:p>
            <a:r>
              <a:rPr lang="fr-FR" sz="4800" b="1" dirty="0">
                <a:solidFill>
                  <a:srgbClr val="1DA7AA"/>
                </a:solidFill>
              </a:rPr>
              <a:t>Auteur :	</a:t>
            </a:r>
            <a:r>
              <a:rPr lang="fr-FR" sz="4800" b="1" dirty="0"/>
              <a:t>Hadrien BONTEMPS</a:t>
            </a:r>
            <a:endParaRPr lang="fr-FR" sz="4800" b="1" dirty="0">
              <a:solidFill>
                <a:srgbClr val="1DA7AA"/>
              </a:solidFill>
            </a:endParaRPr>
          </a:p>
          <a:p>
            <a:r>
              <a:rPr lang="fr-FR" sz="4800" b="1" dirty="0">
                <a:solidFill>
                  <a:srgbClr val="1DA7AA"/>
                </a:solidFill>
              </a:rPr>
              <a:t>Encadrants : </a:t>
            </a:r>
            <a:r>
              <a:rPr lang="fr-FR" sz="4800" b="1" dirty="0"/>
              <a:t>Abdelmalek TOUMI</a:t>
            </a:r>
            <a:endParaRPr lang="fr-FR" sz="4800" b="1" dirty="0">
              <a:solidFill>
                <a:srgbClr val="1DA7AA"/>
              </a:solidFill>
            </a:endParaRPr>
          </a:p>
        </p:txBody>
      </p:sp>
      <p:sp>
        <p:nvSpPr>
          <p:cNvPr id="54" name="ZoneTexte 53">
            <a:extLst>
              <a:ext uri="{FF2B5EF4-FFF2-40B4-BE49-F238E27FC236}">
                <a16:creationId xmlns:a16="http://schemas.microsoft.com/office/drawing/2014/main" id="{C9B9C80A-E79C-453E-8D48-2AE0A6220776}"/>
              </a:ext>
            </a:extLst>
          </p:cNvPr>
          <p:cNvSpPr txBox="1"/>
          <p:nvPr/>
        </p:nvSpPr>
        <p:spPr>
          <a:xfrm>
            <a:off x="3240470" y="742382"/>
            <a:ext cx="19330772" cy="1938992"/>
          </a:xfrm>
          <a:prstGeom prst="rect">
            <a:avLst/>
          </a:prstGeom>
          <a:noFill/>
        </p:spPr>
        <p:txBody>
          <a:bodyPr wrap="square" rtlCol="0">
            <a:spAutoFit/>
          </a:bodyPr>
          <a:lstStyle/>
          <a:p>
            <a:r>
              <a:rPr lang="fr-FR" sz="6000" b="1" dirty="0">
                <a:ln w="0"/>
                <a:solidFill>
                  <a:srgbClr val="1DA7AA"/>
                </a:solidFill>
                <a:effectLst>
                  <a:outerShdw blurRad="38100" dist="25400" dir="5400000" algn="ctr" rotWithShape="0">
                    <a:srgbClr val="6E747A">
                      <a:alpha val="43000"/>
                    </a:srgbClr>
                  </a:outerShdw>
                </a:effectLst>
              </a:rPr>
              <a:t>Attention-</a:t>
            </a:r>
            <a:r>
              <a:rPr lang="fr-FR" sz="6000" b="1" dirty="0" err="1">
                <a:ln w="0"/>
                <a:solidFill>
                  <a:srgbClr val="1DA7AA"/>
                </a:solidFill>
                <a:effectLst>
                  <a:outerShdw blurRad="38100" dist="25400" dir="5400000" algn="ctr" rotWithShape="0">
                    <a:srgbClr val="6E747A">
                      <a:alpha val="43000"/>
                    </a:srgbClr>
                  </a:outerShdw>
                </a:effectLst>
              </a:rPr>
              <a:t>Based</a:t>
            </a:r>
            <a:r>
              <a:rPr lang="fr-FR" sz="6000" b="1" dirty="0">
                <a:ln w="0"/>
                <a:solidFill>
                  <a:srgbClr val="1DA7AA"/>
                </a:solidFill>
                <a:effectLst>
                  <a:outerShdw blurRad="38100" dist="25400" dir="5400000" algn="ctr" rotWithShape="0">
                    <a:srgbClr val="6E747A">
                      <a:alpha val="43000"/>
                    </a:srgbClr>
                  </a:outerShdw>
                </a:effectLst>
              </a:rPr>
              <a:t> Techniques for Target </a:t>
            </a:r>
            <a:r>
              <a:rPr lang="fr-FR" sz="6000" b="1" dirty="0" err="1">
                <a:ln w="0"/>
                <a:solidFill>
                  <a:srgbClr val="1DA7AA"/>
                </a:solidFill>
                <a:effectLst>
                  <a:outerShdw blurRad="38100" dist="25400" dir="5400000" algn="ctr" rotWithShape="0">
                    <a:srgbClr val="6E747A">
                      <a:alpha val="43000"/>
                    </a:srgbClr>
                  </a:outerShdw>
                </a:effectLst>
              </a:rPr>
              <a:t>Detection</a:t>
            </a:r>
            <a:r>
              <a:rPr lang="fr-FR" sz="6000" b="1" dirty="0">
                <a:ln w="0"/>
                <a:solidFill>
                  <a:srgbClr val="1DA7AA"/>
                </a:solidFill>
                <a:effectLst>
                  <a:outerShdw blurRad="38100" dist="25400" dir="5400000" algn="ctr" rotWithShape="0">
                    <a:srgbClr val="6E747A">
                      <a:alpha val="43000"/>
                    </a:srgbClr>
                  </a:outerShdw>
                </a:effectLst>
              </a:rPr>
              <a:t> in </a:t>
            </a:r>
            <a:r>
              <a:rPr lang="fr-FR" sz="6000" b="1" dirty="0" err="1">
                <a:ln w="0"/>
                <a:solidFill>
                  <a:srgbClr val="1DA7AA"/>
                </a:solidFill>
                <a:effectLst>
                  <a:outerShdw blurRad="38100" dist="25400" dir="5400000" algn="ctr" rotWithShape="0">
                    <a:srgbClr val="6E747A">
                      <a:alpha val="43000"/>
                    </a:srgbClr>
                  </a:outerShdw>
                </a:effectLst>
              </a:rPr>
              <a:t>Synthetic</a:t>
            </a:r>
            <a:r>
              <a:rPr lang="fr-FR" sz="6000" b="1" dirty="0">
                <a:ln w="0"/>
                <a:solidFill>
                  <a:srgbClr val="1DA7AA"/>
                </a:solidFill>
                <a:effectLst>
                  <a:outerShdw blurRad="38100" dist="25400" dir="5400000" algn="ctr" rotWithShape="0">
                    <a:srgbClr val="6E747A">
                      <a:alpha val="43000"/>
                    </a:srgbClr>
                  </a:outerShdw>
                </a:effectLst>
              </a:rPr>
              <a:t> Aperture Radar Images</a:t>
            </a:r>
          </a:p>
        </p:txBody>
      </p:sp>
      <p:sp>
        <p:nvSpPr>
          <p:cNvPr id="64" name="Triangle isocèle 63">
            <a:extLst>
              <a:ext uri="{FF2B5EF4-FFF2-40B4-BE49-F238E27FC236}">
                <a16:creationId xmlns:a16="http://schemas.microsoft.com/office/drawing/2014/main" id="{0BD1202B-189D-49E4-BDC4-94DA7EBE9DBA}"/>
              </a:ext>
            </a:extLst>
          </p:cNvPr>
          <p:cNvSpPr/>
          <p:nvPr/>
        </p:nvSpPr>
        <p:spPr>
          <a:xfrm rot="5400000">
            <a:off x="341160" y="16608347"/>
            <a:ext cx="1296020" cy="931785"/>
          </a:xfrm>
          <a:prstGeom prst="triangle">
            <a:avLst/>
          </a:prstGeom>
          <a:solidFill>
            <a:srgbClr val="1DA7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1" name="ZoneTexte 70">
            <a:extLst>
              <a:ext uri="{FF2B5EF4-FFF2-40B4-BE49-F238E27FC236}">
                <a16:creationId xmlns:a16="http://schemas.microsoft.com/office/drawing/2014/main" id="{055D677A-31DF-4E08-A8AB-60EABC043DE4}"/>
              </a:ext>
            </a:extLst>
          </p:cNvPr>
          <p:cNvSpPr txBox="1"/>
          <p:nvPr/>
        </p:nvSpPr>
        <p:spPr>
          <a:xfrm>
            <a:off x="13462902" y="17889004"/>
            <a:ext cx="5676694" cy="6370975"/>
          </a:xfrm>
          <a:prstGeom prst="rect">
            <a:avLst/>
          </a:prstGeom>
          <a:noFill/>
        </p:spPr>
        <p:txBody>
          <a:bodyPr wrap="square" rtlCol="0">
            <a:spAutoFit/>
          </a:bodyPr>
          <a:lstStyle/>
          <a:p>
            <a:pPr algn="just"/>
            <a:r>
              <a:rPr lang="en-US" sz="2400" dirty="0">
                <a:solidFill>
                  <a:prstClr val="black"/>
                </a:solidFill>
                <a:latin typeface="Calibri" panose="020F0502020204030204"/>
              </a:rPr>
              <a:t>SAR images are cropped into many 300</a:t>
            </a:r>
            <a:r>
              <a:rPr lang="en-US" sz="2400" dirty="0"/>
              <a:t> × </a:t>
            </a:r>
            <a:r>
              <a:rPr lang="en-US" sz="2400" dirty="0">
                <a:solidFill>
                  <a:prstClr val="black"/>
                </a:solidFill>
                <a:latin typeface="Calibri" panose="020F0502020204030204"/>
              </a:rPr>
              <a:t>300 sub-images. For each sub-image, we mark whether it contains any target or not (image-level label) and if it does, we draw the bounding boxes for every target (target-level labels). All sub-images are first fed into a feature extraction module to extract their deep features, followed by an attention module. Then, image-level labeled images go through a scene recognition module which learns to differentiate targets from clutter, and target-level labeled images go through a detection module which outputs the locations of the bounding boxes based on the Single Shot Detection algorithm coupled with a Non-Maximum Suppression final step to suppress redundant boxes.</a:t>
            </a:r>
          </a:p>
        </p:txBody>
      </p:sp>
      <p:sp>
        <p:nvSpPr>
          <p:cNvPr id="81" name="ZoneTexte 80">
            <a:extLst>
              <a:ext uri="{FF2B5EF4-FFF2-40B4-BE49-F238E27FC236}">
                <a16:creationId xmlns:a16="http://schemas.microsoft.com/office/drawing/2014/main" id="{F9A29771-82BE-44FA-B32C-71FB50DBA642}"/>
              </a:ext>
            </a:extLst>
          </p:cNvPr>
          <p:cNvSpPr txBox="1"/>
          <p:nvPr/>
        </p:nvSpPr>
        <p:spPr>
          <a:xfrm>
            <a:off x="21569055" y="12715696"/>
            <a:ext cx="7637743" cy="1569660"/>
          </a:xfrm>
          <a:prstGeom prst="rect">
            <a:avLst/>
          </a:prstGeom>
          <a:noFill/>
        </p:spPr>
        <p:txBody>
          <a:bodyPr wrap="square">
            <a:spAutoFit/>
          </a:bodyPr>
          <a:lstStyle/>
          <a:p>
            <a:r>
              <a:rPr kumimoji="0" lang="fr-FR" sz="9600" b="1" i="0" u="none" strike="noStrike" kern="1200" cap="none" spc="0" normalizeH="0" baseline="0" noProof="0" dirty="0">
                <a:ln w="0"/>
                <a:solidFill>
                  <a:srgbClr val="1DA7AA"/>
                </a:solidFill>
                <a:effectLst>
                  <a:outerShdw blurRad="38100" dist="25400" dir="5400000" algn="ctr" rotWithShape="0">
                    <a:srgbClr val="6E747A">
                      <a:alpha val="43000"/>
                    </a:srgbClr>
                  </a:outerShdw>
                </a:effectLst>
                <a:uLnTx/>
                <a:uFillTx/>
                <a:latin typeface="Calibri" panose="020F0502020204030204"/>
                <a:ea typeface="+mn-ea"/>
                <a:cs typeface="+mn-cs"/>
              </a:rPr>
              <a:t>CONCLUSIONS</a:t>
            </a:r>
            <a:endParaRPr lang="fr-FR" sz="9600" dirty="0"/>
          </a:p>
        </p:txBody>
      </p:sp>
      <p:sp>
        <p:nvSpPr>
          <p:cNvPr id="82" name="ZoneTexte 81">
            <a:extLst>
              <a:ext uri="{FF2B5EF4-FFF2-40B4-BE49-F238E27FC236}">
                <a16:creationId xmlns:a16="http://schemas.microsoft.com/office/drawing/2014/main" id="{8F7D7510-1727-4B8D-9E0A-F8513456E788}"/>
              </a:ext>
            </a:extLst>
          </p:cNvPr>
          <p:cNvSpPr txBox="1"/>
          <p:nvPr/>
        </p:nvSpPr>
        <p:spPr>
          <a:xfrm>
            <a:off x="21585532" y="25365939"/>
            <a:ext cx="7875755" cy="1569660"/>
          </a:xfrm>
          <a:prstGeom prst="rect">
            <a:avLst/>
          </a:prstGeom>
          <a:noFill/>
        </p:spPr>
        <p:txBody>
          <a:bodyPr wrap="square">
            <a:spAutoFit/>
          </a:bodyPr>
          <a:lstStyle/>
          <a:p>
            <a:r>
              <a:rPr kumimoji="0" lang="fr-FR" sz="9600" b="1" i="0" u="none" strike="noStrike" kern="1200" cap="none" spc="0" normalizeH="0" baseline="0" noProof="0" dirty="0">
                <a:ln w="0"/>
                <a:solidFill>
                  <a:srgbClr val="FFBC15"/>
                </a:solidFill>
                <a:effectLst>
                  <a:outerShdw blurRad="38100" dist="25400" dir="5400000" algn="ctr" rotWithShape="0">
                    <a:srgbClr val="6E747A">
                      <a:alpha val="43000"/>
                    </a:srgbClr>
                  </a:outerShdw>
                </a:effectLst>
                <a:uLnTx/>
                <a:uFillTx/>
                <a:latin typeface="Calibri" panose="020F0502020204030204"/>
                <a:ea typeface="+mn-ea"/>
                <a:cs typeface="+mn-cs"/>
              </a:rPr>
              <a:t>PROSPECTS</a:t>
            </a:r>
            <a:endParaRPr lang="fr-FR" sz="9600" dirty="0">
              <a:solidFill>
                <a:srgbClr val="FFBC15"/>
              </a:solidFill>
            </a:endParaRPr>
          </a:p>
        </p:txBody>
      </p:sp>
      <p:sp>
        <p:nvSpPr>
          <p:cNvPr id="56" name="Rectangle : avec coins arrondis en diagonale 55">
            <a:extLst>
              <a:ext uri="{FF2B5EF4-FFF2-40B4-BE49-F238E27FC236}">
                <a16:creationId xmlns:a16="http://schemas.microsoft.com/office/drawing/2014/main" id="{B25A7B51-0B56-4F4A-AC78-4E11F6B373A8}"/>
              </a:ext>
            </a:extLst>
          </p:cNvPr>
          <p:cNvSpPr/>
          <p:nvPr/>
        </p:nvSpPr>
        <p:spPr>
          <a:xfrm>
            <a:off x="873916" y="7596273"/>
            <a:ext cx="18524087" cy="8362943"/>
          </a:xfrm>
          <a:prstGeom prst="round2DiagRect">
            <a:avLst/>
          </a:prstGeom>
          <a:noFill/>
          <a:ln w="12700" cap="flat" cmpd="sng" algn="ctr">
            <a:solidFill>
              <a:srgbClr val="1DA7AA"/>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fr-FR"/>
          </a:p>
        </p:txBody>
      </p:sp>
      <p:sp>
        <p:nvSpPr>
          <p:cNvPr id="70" name="ZoneTexte 69">
            <a:extLst>
              <a:ext uri="{FF2B5EF4-FFF2-40B4-BE49-F238E27FC236}">
                <a16:creationId xmlns:a16="http://schemas.microsoft.com/office/drawing/2014/main" id="{63E0D9DC-7F0B-45C7-B8B9-29EB51CAB4C8}"/>
              </a:ext>
            </a:extLst>
          </p:cNvPr>
          <p:cNvSpPr txBox="1"/>
          <p:nvPr/>
        </p:nvSpPr>
        <p:spPr>
          <a:xfrm>
            <a:off x="1688306" y="6671078"/>
            <a:ext cx="12027694" cy="1323439"/>
          </a:xfrm>
          <a:prstGeom prst="rect">
            <a:avLst/>
          </a:prstGeom>
          <a:solidFill>
            <a:schemeClr val="bg1"/>
          </a:solidFill>
        </p:spPr>
        <p:txBody>
          <a:bodyPr wrap="square" rtlCol="0">
            <a:spAutoFit/>
          </a:bodyPr>
          <a:lstStyle/>
          <a:p>
            <a:r>
              <a:rPr lang="fr-FR" sz="8000" b="1" dirty="0">
                <a:ln w="0"/>
                <a:solidFill>
                  <a:srgbClr val="1DA7AA"/>
                </a:solidFill>
                <a:effectLst>
                  <a:outerShdw blurRad="38100" dist="25400" dir="5400000" algn="ctr" rotWithShape="0">
                    <a:srgbClr val="6E747A">
                      <a:alpha val="43000"/>
                    </a:srgbClr>
                  </a:outerShdw>
                </a:effectLst>
              </a:rPr>
              <a:t>Background and Issues</a:t>
            </a:r>
          </a:p>
        </p:txBody>
      </p:sp>
      <p:sp>
        <p:nvSpPr>
          <p:cNvPr id="104" name="Rectangle : avec coins arrondis en diagonale 103">
            <a:extLst>
              <a:ext uri="{FF2B5EF4-FFF2-40B4-BE49-F238E27FC236}">
                <a16:creationId xmlns:a16="http://schemas.microsoft.com/office/drawing/2014/main" id="{20C5AD52-89D7-4E6D-B556-11A0EF15B412}"/>
              </a:ext>
            </a:extLst>
          </p:cNvPr>
          <p:cNvSpPr/>
          <p:nvPr/>
        </p:nvSpPr>
        <p:spPr>
          <a:xfrm>
            <a:off x="785150" y="17029316"/>
            <a:ext cx="18524087" cy="12774147"/>
          </a:xfrm>
          <a:prstGeom prst="round2DiagRect">
            <a:avLst/>
          </a:prstGeom>
          <a:noFill/>
          <a:ln w="12700" cap="flat" cmpd="sng" algn="ctr">
            <a:solidFill>
              <a:srgbClr val="1DA7AA"/>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fr-FR"/>
          </a:p>
        </p:txBody>
      </p:sp>
      <p:sp>
        <p:nvSpPr>
          <p:cNvPr id="65" name="ZoneTexte 64">
            <a:extLst>
              <a:ext uri="{FF2B5EF4-FFF2-40B4-BE49-F238E27FC236}">
                <a16:creationId xmlns:a16="http://schemas.microsoft.com/office/drawing/2014/main" id="{042A9BF5-89CA-44D9-9860-CBFC34604EBC}"/>
              </a:ext>
            </a:extLst>
          </p:cNvPr>
          <p:cNvSpPr txBox="1"/>
          <p:nvPr/>
        </p:nvSpPr>
        <p:spPr>
          <a:xfrm>
            <a:off x="1688306" y="16369717"/>
            <a:ext cx="12019672" cy="1323439"/>
          </a:xfrm>
          <a:prstGeom prst="rect">
            <a:avLst/>
          </a:prstGeom>
          <a:solidFill>
            <a:schemeClr val="bg1"/>
          </a:solidFill>
        </p:spPr>
        <p:txBody>
          <a:bodyPr wrap="square" rtlCol="0">
            <a:spAutoFit/>
          </a:bodyPr>
          <a:lstStyle/>
          <a:p>
            <a:r>
              <a:rPr lang="fr-FR" sz="8000" b="1" dirty="0" err="1">
                <a:ln w="0"/>
                <a:solidFill>
                  <a:srgbClr val="1DA7AA"/>
                </a:solidFill>
                <a:effectLst>
                  <a:outerShdw blurRad="38100" dist="25400" dir="5400000" algn="ctr" rotWithShape="0">
                    <a:srgbClr val="6E747A">
                      <a:alpha val="43000"/>
                    </a:srgbClr>
                  </a:outerShdw>
                </a:effectLst>
              </a:rPr>
              <a:t>Algorithm</a:t>
            </a:r>
            <a:r>
              <a:rPr lang="fr-FR" sz="8000" b="1" dirty="0">
                <a:ln w="0"/>
                <a:solidFill>
                  <a:srgbClr val="1DA7AA"/>
                </a:solidFill>
                <a:effectLst>
                  <a:outerShdw blurRad="38100" dist="25400" dir="5400000" algn="ctr" rotWithShape="0">
                    <a:srgbClr val="6E747A">
                      <a:alpha val="43000"/>
                    </a:srgbClr>
                  </a:outerShdw>
                </a:effectLst>
              </a:rPr>
              <a:t> description</a:t>
            </a:r>
          </a:p>
        </p:txBody>
      </p:sp>
      <p:sp>
        <p:nvSpPr>
          <p:cNvPr id="72" name="ZoneTexte 71">
            <a:extLst>
              <a:ext uri="{FF2B5EF4-FFF2-40B4-BE49-F238E27FC236}">
                <a16:creationId xmlns:a16="http://schemas.microsoft.com/office/drawing/2014/main" id="{2223C0EE-B3F4-4127-A36F-4FDD125F0A26}"/>
              </a:ext>
            </a:extLst>
          </p:cNvPr>
          <p:cNvSpPr txBox="1"/>
          <p:nvPr/>
        </p:nvSpPr>
        <p:spPr>
          <a:xfrm>
            <a:off x="1688306" y="30142383"/>
            <a:ext cx="11908497" cy="1323439"/>
          </a:xfrm>
          <a:prstGeom prst="rect">
            <a:avLst/>
          </a:prstGeom>
          <a:solidFill>
            <a:schemeClr val="bg1"/>
          </a:solidFill>
        </p:spPr>
        <p:txBody>
          <a:bodyPr wrap="square" rtlCol="0">
            <a:spAutoFit/>
          </a:bodyPr>
          <a:lstStyle/>
          <a:p>
            <a:r>
              <a:rPr lang="fr-FR" sz="8000" b="1" dirty="0" err="1">
                <a:ln w="0"/>
                <a:solidFill>
                  <a:srgbClr val="1DA7AA"/>
                </a:solidFill>
                <a:effectLst>
                  <a:outerShdw blurRad="38100" dist="25400" dir="5400000" algn="ctr" rotWithShape="0">
                    <a:srgbClr val="6E747A">
                      <a:alpha val="43000"/>
                    </a:srgbClr>
                  </a:outerShdw>
                </a:effectLst>
              </a:rPr>
              <a:t>Results</a:t>
            </a:r>
            <a:endParaRPr lang="fr-FR" sz="8000" b="1" dirty="0">
              <a:ln w="0"/>
              <a:solidFill>
                <a:srgbClr val="1DA7AA"/>
              </a:solidFill>
              <a:effectLst>
                <a:outerShdw blurRad="38100" dist="25400" dir="5400000" algn="ctr" rotWithShape="0">
                  <a:srgbClr val="6E747A">
                    <a:alpha val="43000"/>
                  </a:srgbClr>
                </a:outerShdw>
              </a:effectLst>
            </a:endParaRPr>
          </a:p>
        </p:txBody>
      </p:sp>
      <p:sp>
        <p:nvSpPr>
          <p:cNvPr id="100" name="ZoneTexte 99">
            <a:extLst>
              <a:ext uri="{FF2B5EF4-FFF2-40B4-BE49-F238E27FC236}">
                <a16:creationId xmlns:a16="http://schemas.microsoft.com/office/drawing/2014/main" id="{701BBA25-AA6B-4D73-B917-271E1ECF65F8}"/>
              </a:ext>
            </a:extLst>
          </p:cNvPr>
          <p:cNvSpPr txBox="1"/>
          <p:nvPr/>
        </p:nvSpPr>
        <p:spPr>
          <a:xfrm>
            <a:off x="21415290" y="36397128"/>
            <a:ext cx="7409826" cy="1323439"/>
          </a:xfrm>
          <a:prstGeom prst="rect">
            <a:avLst/>
          </a:prstGeom>
          <a:solidFill>
            <a:schemeClr val="bg1"/>
          </a:solidFill>
        </p:spPr>
        <p:txBody>
          <a:bodyPr wrap="square">
            <a:spAutoFit/>
          </a:bodyPr>
          <a:lstStyle/>
          <a:p>
            <a:r>
              <a:rPr kumimoji="0" lang="fr-FR" sz="8000" b="1" i="0" u="none" strike="noStrike" kern="1200" cap="none" spc="0" normalizeH="0" baseline="0" noProof="0" dirty="0">
                <a:ln w="0"/>
                <a:solidFill>
                  <a:srgbClr val="005B81"/>
                </a:solidFill>
                <a:effectLst>
                  <a:outerShdw blurRad="38100" dist="25400" dir="5400000" algn="ctr" rotWithShape="0">
                    <a:srgbClr val="6E747A">
                      <a:alpha val="43000"/>
                    </a:srgbClr>
                  </a:outerShdw>
                </a:effectLst>
                <a:uLnTx/>
                <a:uFillTx/>
                <a:latin typeface="Calibri" panose="020F0502020204030204"/>
                <a:ea typeface="+mn-ea"/>
                <a:cs typeface="+mn-cs"/>
              </a:rPr>
              <a:t>Bibliography</a:t>
            </a:r>
            <a:endParaRPr lang="fr-FR" sz="8000" dirty="0">
              <a:solidFill>
                <a:srgbClr val="005B81"/>
              </a:solidFill>
            </a:endParaRPr>
          </a:p>
        </p:txBody>
      </p:sp>
      <p:sp>
        <p:nvSpPr>
          <p:cNvPr id="99" name="Triangle isocèle 98">
            <a:extLst>
              <a:ext uri="{FF2B5EF4-FFF2-40B4-BE49-F238E27FC236}">
                <a16:creationId xmlns:a16="http://schemas.microsoft.com/office/drawing/2014/main" id="{108977A6-6DA3-48C8-B648-EE0F752C3A85}"/>
              </a:ext>
            </a:extLst>
          </p:cNvPr>
          <p:cNvSpPr/>
          <p:nvPr/>
        </p:nvSpPr>
        <p:spPr>
          <a:xfrm rot="10800000">
            <a:off x="21405394" y="37714648"/>
            <a:ext cx="1287282" cy="907791"/>
          </a:xfrm>
          <a:prstGeom prst="triangle">
            <a:avLst/>
          </a:prstGeom>
          <a:solidFill>
            <a:srgbClr val="1DA7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b="1" dirty="0"/>
          </a:p>
        </p:txBody>
      </p:sp>
      <p:sp>
        <p:nvSpPr>
          <p:cNvPr id="101" name="ZoneTexte 100">
            <a:extLst>
              <a:ext uri="{FF2B5EF4-FFF2-40B4-BE49-F238E27FC236}">
                <a16:creationId xmlns:a16="http://schemas.microsoft.com/office/drawing/2014/main" id="{42B6EC98-2D39-4DE5-874F-E0342EBBC657}"/>
              </a:ext>
            </a:extLst>
          </p:cNvPr>
          <p:cNvSpPr txBox="1"/>
          <p:nvPr/>
        </p:nvSpPr>
        <p:spPr>
          <a:xfrm>
            <a:off x="17373599" y="38575925"/>
            <a:ext cx="12684457" cy="2308324"/>
          </a:xfrm>
          <a:prstGeom prst="rect">
            <a:avLst/>
          </a:prstGeom>
          <a:noFill/>
        </p:spPr>
        <p:txBody>
          <a:bodyPr wrap="square" rtlCol="0">
            <a:spAutoFit/>
          </a:bodyPr>
          <a:lstStyle/>
          <a:p>
            <a:r>
              <a:rPr lang="en-US" b="1" dirty="0">
                <a:solidFill>
                  <a:schemeClr val="bg1"/>
                </a:solidFill>
              </a:rPr>
              <a:t>[1] Wei, D.; Du, Y.; Du, L.; Li, L. Target Detection Network for SAR Images Based on Semi-Supervised Learning and Attention Mechanism. Remote Sens. 2021, 13, 2686.</a:t>
            </a:r>
          </a:p>
          <a:p>
            <a:endParaRPr lang="en-US" b="1" dirty="0">
              <a:solidFill>
                <a:schemeClr val="bg1"/>
              </a:solidFill>
            </a:endParaRPr>
          </a:p>
          <a:p>
            <a:r>
              <a:rPr lang="en-US" b="1" dirty="0">
                <a:solidFill>
                  <a:schemeClr val="bg1"/>
                </a:solidFill>
              </a:rPr>
              <a:t>[2] Liu, W. et al. SSD: Single Shot </a:t>
            </a:r>
            <a:r>
              <a:rPr lang="en-US" b="1" dirty="0" err="1">
                <a:solidFill>
                  <a:schemeClr val="bg1"/>
                </a:solidFill>
              </a:rPr>
              <a:t>MultiBox</a:t>
            </a:r>
            <a:r>
              <a:rPr lang="en-US" b="1" dirty="0">
                <a:solidFill>
                  <a:schemeClr val="bg1"/>
                </a:solidFill>
              </a:rPr>
              <a:t> Detector. Springer 2016, Computer Science, vol 9905.</a:t>
            </a:r>
          </a:p>
          <a:p>
            <a:endParaRPr lang="en-US" b="1" dirty="0">
              <a:solidFill>
                <a:schemeClr val="bg1"/>
              </a:solidFill>
            </a:endParaRPr>
          </a:p>
          <a:p>
            <a:r>
              <a:rPr lang="en-US" b="1" dirty="0">
                <a:solidFill>
                  <a:schemeClr val="bg1"/>
                </a:solidFill>
              </a:rPr>
              <a:t>[3] Neubeck, A.; Van Gool, L. Efficient Non-Maximum Suppression. ICPR'06, 2006, pp. 850-855.</a:t>
            </a:r>
          </a:p>
          <a:p>
            <a:endParaRPr lang="en-US" b="1" dirty="0">
              <a:solidFill>
                <a:schemeClr val="bg1"/>
              </a:solidFill>
            </a:endParaRPr>
          </a:p>
          <a:p>
            <a:r>
              <a:rPr lang="en-US" b="1" dirty="0">
                <a:solidFill>
                  <a:schemeClr val="bg1"/>
                </a:solidFill>
              </a:rPr>
              <a:t>[4] Zhang, Y.; Hao, Y. A Survey of SAR Image Target Detection Based on Convolutional Neural Networks. Remote Sens. 2022, 14, 6240</a:t>
            </a:r>
          </a:p>
        </p:txBody>
      </p:sp>
      <p:pic>
        <p:nvPicPr>
          <p:cNvPr id="5" name="Image 4" descr="Une image contenant extérieur, nuit&#10;&#10;Description générée automatiquement">
            <a:extLst>
              <a:ext uri="{FF2B5EF4-FFF2-40B4-BE49-F238E27FC236}">
                <a16:creationId xmlns:a16="http://schemas.microsoft.com/office/drawing/2014/main" id="{8D69E820-FD41-0D0B-2BCD-9C2AB879FE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81418" y="7793119"/>
            <a:ext cx="5710540" cy="3726640"/>
          </a:xfrm>
          <a:prstGeom prst="rect">
            <a:avLst/>
          </a:prstGeom>
        </p:spPr>
      </p:pic>
      <p:pic>
        <p:nvPicPr>
          <p:cNvPr id="14" name="Image 13">
            <a:extLst>
              <a:ext uri="{FF2B5EF4-FFF2-40B4-BE49-F238E27FC236}">
                <a16:creationId xmlns:a16="http://schemas.microsoft.com/office/drawing/2014/main" id="{D770A26F-01A6-DEA2-1A2E-56FC9922CE4B}"/>
              </a:ext>
            </a:extLst>
          </p:cNvPr>
          <p:cNvPicPr>
            <a:picLocks noChangeAspect="1"/>
          </p:cNvPicPr>
          <p:nvPr/>
        </p:nvPicPr>
        <p:blipFill>
          <a:blip r:embed="rId6"/>
          <a:stretch>
            <a:fillRect/>
          </a:stretch>
        </p:blipFill>
        <p:spPr>
          <a:xfrm>
            <a:off x="1281646" y="11592799"/>
            <a:ext cx="6643154" cy="3209983"/>
          </a:xfrm>
          <a:prstGeom prst="rect">
            <a:avLst/>
          </a:prstGeom>
        </p:spPr>
      </p:pic>
      <p:sp>
        <p:nvSpPr>
          <p:cNvPr id="9" name="ZoneTexte 8">
            <a:extLst>
              <a:ext uri="{FF2B5EF4-FFF2-40B4-BE49-F238E27FC236}">
                <a16:creationId xmlns:a16="http://schemas.microsoft.com/office/drawing/2014/main" id="{60B9E485-BEBA-B418-9D26-74853499DBEC}"/>
              </a:ext>
            </a:extLst>
          </p:cNvPr>
          <p:cNvSpPr txBox="1"/>
          <p:nvPr/>
        </p:nvSpPr>
        <p:spPr>
          <a:xfrm>
            <a:off x="8388161" y="12171466"/>
            <a:ext cx="10432239" cy="3046988"/>
          </a:xfrm>
          <a:prstGeom prst="rect">
            <a:avLst/>
          </a:prstGeom>
          <a:noFill/>
        </p:spPr>
        <p:txBody>
          <a:bodyPr wrap="square">
            <a:spAutoFit/>
          </a:bodyPr>
          <a:lstStyle/>
          <a:p>
            <a:pPr algn="just"/>
            <a:r>
              <a:rPr lang="en-US" sz="2400" dirty="0"/>
              <a:t>A few attempts have been made to integrate attention mechanisms in CNN architectures and have achieved remarkable performance. However, these methods have always relied on fully-supervised learning, which is extremely time-consuming. </a:t>
            </a:r>
          </a:p>
          <a:p>
            <a:pPr algn="just"/>
            <a:endParaRPr lang="en-US" sz="2400" dirty="0"/>
          </a:p>
          <a:p>
            <a:pPr algn="just"/>
            <a:r>
              <a:rPr lang="en-US" sz="2400" dirty="0"/>
              <a:t>This project focuses on a novel approach introduced in 2021 by Di Wei </a:t>
            </a:r>
            <a:r>
              <a:rPr lang="en-US" sz="2400" i="1" dirty="0"/>
              <a:t>et al. </a:t>
            </a:r>
            <a:r>
              <a:rPr lang="en-US" sz="2400" dirty="0"/>
              <a:t>for target detection in SAR images via both semi-supervised learning and attention mechanism.</a:t>
            </a:r>
            <a:endParaRPr lang="en-US" sz="2400" i="1" dirty="0"/>
          </a:p>
        </p:txBody>
      </p:sp>
      <p:sp>
        <p:nvSpPr>
          <p:cNvPr id="18" name="ZoneTexte 17">
            <a:extLst>
              <a:ext uri="{FF2B5EF4-FFF2-40B4-BE49-F238E27FC236}">
                <a16:creationId xmlns:a16="http://schemas.microsoft.com/office/drawing/2014/main" id="{E858EF0C-BDD7-B877-DDA7-27C12522AF3F}"/>
              </a:ext>
            </a:extLst>
          </p:cNvPr>
          <p:cNvSpPr txBox="1"/>
          <p:nvPr/>
        </p:nvSpPr>
        <p:spPr>
          <a:xfrm>
            <a:off x="1271826" y="23860549"/>
            <a:ext cx="7149318" cy="4154984"/>
          </a:xfrm>
          <a:prstGeom prst="rect">
            <a:avLst/>
          </a:prstGeom>
          <a:noFill/>
        </p:spPr>
        <p:txBody>
          <a:bodyPr wrap="square" rtlCol="0">
            <a:spAutoFit/>
          </a:bodyPr>
          <a:lstStyle/>
          <a:p>
            <a:pPr algn="just"/>
            <a:r>
              <a:rPr lang="en-US" sz="2400" dirty="0">
                <a:solidFill>
                  <a:prstClr val="black"/>
                </a:solidFill>
                <a:latin typeface="Calibri" panose="020F0502020204030204"/>
              </a:rPr>
              <a:t>In the attention module, the deep features L are first fed into a convolutional layer followed by a max pooling operation to down-sample the feature maps. Finally, a fully connected layer is adopted to obtain the global descriptor f. An attention map is acquired by fusing the local features l</a:t>
            </a:r>
            <a:r>
              <a:rPr lang="en-US" i="1" dirty="0">
                <a:solidFill>
                  <a:prstClr val="black"/>
                </a:solidFill>
                <a:latin typeface="Calibri" panose="020F0502020204030204"/>
              </a:rPr>
              <a:t>i,j </a:t>
            </a:r>
            <a:r>
              <a:rPr lang="en-US" sz="2400" dirty="0">
                <a:solidFill>
                  <a:prstClr val="black"/>
                </a:solidFill>
                <a:latin typeface="Calibri" panose="020F0502020204030204"/>
              </a:rPr>
              <a:t>with the global descriptor f with a compatibility measure: </a:t>
            </a:r>
          </a:p>
          <a:p>
            <a:pPr algn="just"/>
            <a:endParaRPr lang="en-US" sz="2400" dirty="0">
              <a:solidFill>
                <a:prstClr val="black"/>
              </a:solidFill>
              <a:latin typeface="Calibri" panose="020F0502020204030204"/>
            </a:endParaRPr>
          </a:p>
          <a:p>
            <a:pPr algn="just"/>
            <a:endParaRPr lang="en-US" sz="2400" dirty="0">
              <a:solidFill>
                <a:prstClr val="black"/>
              </a:solidFill>
              <a:latin typeface="Calibri" panose="020F0502020204030204"/>
            </a:endParaRPr>
          </a:p>
          <a:p>
            <a:pPr algn="just"/>
            <a:r>
              <a:rPr lang="en-US" sz="2400" dirty="0">
                <a:solidFill>
                  <a:prstClr val="black"/>
                </a:solidFill>
                <a:latin typeface="Calibri" panose="020F0502020204030204"/>
              </a:rPr>
              <a:t>and then normalizing the fusion by </a:t>
            </a:r>
            <a:r>
              <a:rPr lang="en-US" sz="2400" dirty="0" err="1">
                <a:solidFill>
                  <a:prstClr val="black"/>
                </a:solidFill>
                <a:latin typeface="Calibri" panose="020F0502020204030204"/>
              </a:rPr>
              <a:t>softmax</a:t>
            </a:r>
            <a:r>
              <a:rPr lang="en-US" sz="2400" dirty="0">
                <a:solidFill>
                  <a:prstClr val="black"/>
                </a:solidFill>
                <a:latin typeface="Calibri" panose="020F0502020204030204"/>
              </a:rPr>
              <a:t> operation:</a:t>
            </a:r>
          </a:p>
          <a:p>
            <a:pPr algn="just"/>
            <a:r>
              <a:rPr lang="en-US" sz="2400" dirty="0">
                <a:solidFill>
                  <a:prstClr val="black"/>
                </a:solidFill>
                <a:latin typeface="Calibri" panose="020F0502020204030204"/>
              </a:rPr>
              <a:t> </a:t>
            </a:r>
          </a:p>
        </p:txBody>
      </p:sp>
      <p:pic>
        <p:nvPicPr>
          <p:cNvPr id="25" name="Image 24">
            <a:extLst>
              <a:ext uri="{FF2B5EF4-FFF2-40B4-BE49-F238E27FC236}">
                <a16:creationId xmlns:a16="http://schemas.microsoft.com/office/drawing/2014/main" id="{D2D694B5-7BC7-59DE-7ECE-A927D6F37159}"/>
              </a:ext>
            </a:extLst>
          </p:cNvPr>
          <p:cNvPicPr>
            <a:picLocks noChangeAspect="1"/>
          </p:cNvPicPr>
          <p:nvPr/>
        </p:nvPicPr>
        <p:blipFill>
          <a:blip r:embed="rId7"/>
          <a:stretch>
            <a:fillRect/>
          </a:stretch>
        </p:blipFill>
        <p:spPr>
          <a:xfrm>
            <a:off x="2583358" y="26605266"/>
            <a:ext cx="4343532" cy="451596"/>
          </a:xfrm>
          <a:prstGeom prst="rect">
            <a:avLst/>
          </a:prstGeom>
          <a:ln>
            <a:solidFill>
              <a:srgbClr val="FF0000"/>
            </a:solidFill>
          </a:ln>
        </p:spPr>
      </p:pic>
      <p:pic>
        <p:nvPicPr>
          <p:cNvPr id="28" name="Image 27">
            <a:extLst>
              <a:ext uri="{FF2B5EF4-FFF2-40B4-BE49-F238E27FC236}">
                <a16:creationId xmlns:a16="http://schemas.microsoft.com/office/drawing/2014/main" id="{F026201B-8425-370E-5C0A-A9EC68BD17B0}"/>
              </a:ext>
            </a:extLst>
          </p:cNvPr>
          <p:cNvPicPr>
            <a:picLocks noChangeAspect="1"/>
          </p:cNvPicPr>
          <p:nvPr/>
        </p:nvPicPr>
        <p:blipFill>
          <a:blip r:embed="rId8"/>
          <a:stretch>
            <a:fillRect/>
          </a:stretch>
        </p:blipFill>
        <p:spPr>
          <a:xfrm>
            <a:off x="2583358" y="27686126"/>
            <a:ext cx="4533288" cy="758326"/>
          </a:xfrm>
          <a:prstGeom prst="rect">
            <a:avLst/>
          </a:prstGeom>
          <a:ln>
            <a:solidFill>
              <a:srgbClr val="FF0000"/>
            </a:solidFill>
          </a:ln>
        </p:spPr>
      </p:pic>
      <p:sp>
        <p:nvSpPr>
          <p:cNvPr id="29" name="ZoneTexte 28">
            <a:extLst>
              <a:ext uri="{FF2B5EF4-FFF2-40B4-BE49-F238E27FC236}">
                <a16:creationId xmlns:a16="http://schemas.microsoft.com/office/drawing/2014/main" id="{7A7E32A9-71D2-9667-D554-9DB0FC9F4877}"/>
              </a:ext>
            </a:extLst>
          </p:cNvPr>
          <p:cNvSpPr txBox="1"/>
          <p:nvPr/>
        </p:nvSpPr>
        <p:spPr>
          <a:xfrm>
            <a:off x="1285678" y="28641140"/>
            <a:ext cx="2768119" cy="923330"/>
          </a:xfrm>
          <a:prstGeom prst="rect">
            <a:avLst/>
          </a:prstGeom>
          <a:noFill/>
        </p:spPr>
        <p:txBody>
          <a:bodyPr wrap="square" rtlCol="0">
            <a:spAutoFit/>
          </a:bodyPr>
          <a:lstStyle/>
          <a:p>
            <a:r>
              <a:rPr lang="en-US" dirty="0"/>
              <a:t>M: spatial size of L</a:t>
            </a:r>
          </a:p>
          <a:p>
            <a:r>
              <a:rPr lang="en-US" dirty="0"/>
              <a:t>Nc: channel dimension of L</a:t>
            </a:r>
          </a:p>
          <a:p>
            <a:r>
              <a:rPr lang="en-US" dirty="0"/>
              <a:t>W: learnable weight</a:t>
            </a:r>
          </a:p>
        </p:txBody>
      </p:sp>
      <p:sp>
        <p:nvSpPr>
          <p:cNvPr id="30" name="ZoneTexte 29">
            <a:extLst>
              <a:ext uri="{FF2B5EF4-FFF2-40B4-BE49-F238E27FC236}">
                <a16:creationId xmlns:a16="http://schemas.microsoft.com/office/drawing/2014/main" id="{484545AB-8C74-8F42-2801-5B0BB8770465}"/>
              </a:ext>
            </a:extLst>
          </p:cNvPr>
          <p:cNvSpPr txBox="1"/>
          <p:nvPr/>
        </p:nvSpPr>
        <p:spPr>
          <a:xfrm>
            <a:off x="4053797" y="28641076"/>
            <a:ext cx="4884099" cy="646331"/>
          </a:xfrm>
          <a:prstGeom prst="rect">
            <a:avLst/>
          </a:prstGeom>
          <a:noFill/>
        </p:spPr>
        <p:txBody>
          <a:bodyPr wrap="square" rtlCol="0">
            <a:spAutoFit/>
          </a:bodyPr>
          <a:lstStyle/>
          <a:p>
            <a:r>
              <a:rPr lang="en-US" dirty="0"/>
              <a:t>f: global descriptor</a:t>
            </a:r>
          </a:p>
          <a:p>
            <a:r>
              <a:rPr lang="en-US" dirty="0">
                <a:solidFill>
                  <a:prstClr val="black"/>
                </a:solidFill>
                <a:latin typeface="Calibri" panose="020F0502020204030204"/>
              </a:rPr>
              <a:t>l</a:t>
            </a:r>
            <a:r>
              <a:rPr lang="en-US" sz="1400" i="1" dirty="0">
                <a:solidFill>
                  <a:prstClr val="black"/>
                </a:solidFill>
                <a:latin typeface="Calibri" panose="020F0502020204030204"/>
              </a:rPr>
              <a:t>i,j </a:t>
            </a:r>
            <a:r>
              <a:rPr lang="en-US" dirty="0"/>
              <a:t>: local features of L at spatial position (</a:t>
            </a:r>
            <a:r>
              <a:rPr lang="en-US" dirty="0" err="1"/>
              <a:t>i</a:t>
            </a:r>
            <a:r>
              <a:rPr lang="en-US" dirty="0"/>
              <a:t>, j)</a:t>
            </a:r>
          </a:p>
        </p:txBody>
      </p:sp>
      <p:sp>
        <p:nvSpPr>
          <p:cNvPr id="32" name="ZoneTexte 31">
            <a:extLst>
              <a:ext uri="{FF2B5EF4-FFF2-40B4-BE49-F238E27FC236}">
                <a16:creationId xmlns:a16="http://schemas.microsoft.com/office/drawing/2014/main" id="{867DC38F-5403-3A8E-01D7-AC5BAC75063E}"/>
              </a:ext>
            </a:extLst>
          </p:cNvPr>
          <p:cNvSpPr txBox="1"/>
          <p:nvPr/>
        </p:nvSpPr>
        <p:spPr>
          <a:xfrm>
            <a:off x="12501926" y="11565738"/>
            <a:ext cx="6637670" cy="338554"/>
          </a:xfrm>
          <a:prstGeom prst="rect">
            <a:avLst/>
          </a:prstGeom>
          <a:noFill/>
        </p:spPr>
        <p:txBody>
          <a:bodyPr wrap="square" rtlCol="0">
            <a:spAutoFit/>
          </a:bodyPr>
          <a:lstStyle/>
          <a:p>
            <a:pPr algn="ctr"/>
            <a:r>
              <a:rPr lang="fr-FR" sz="1600" b="1" dirty="0"/>
              <a:t>Figure 1. </a:t>
            </a:r>
            <a:r>
              <a:rPr lang="fr-FR" sz="1600" dirty="0"/>
              <a:t>A </a:t>
            </a:r>
            <a:r>
              <a:rPr lang="fr-FR" sz="1600" dirty="0" err="1"/>
              <a:t>complex</a:t>
            </a:r>
            <a:r>
              <a:rPr lang="fr-FR" sz="1600" dirty="0"/>
              <a:t> </a:t>
            </a:r>
            <a:r>
              <a:rPr lang="fr-FR" sz="1600" dirty="0" err="1"/>
              <a:t>scene</a:t>
            </a:r>
            <a:r>
              <a:rPr lang="fr-FR" sz="1600" dirty="0"/>
              <a:t> </a:t>
            </a:r>
            <a:r>
              <a:rPr lang="fr-FR" sz="1600" dirty="0" err="1"/>
              <a:t>with</a:t>
            </a:r>
            <a:r>
              <a:rPr lang="fr-FR" sz="1600" dirty="0"/>
              <a:t> </a:t>
            </a:r>
            <a:r>
              <a:rPr lang="fr-FR" sz="1600" dirty="0" err="1"/>
              <a:t>many</a:t>
            </a:r>
            <a:r>
              <a:rPr lang="fr-FR" sz="1600" dirty="0"/>
              <a:t> </a:t>
            </a:r>
            <a:r>
              <a:rPr lang="fr-FR" sz="1600" dirty="0" err="1"/>
              <a:t>trees</a:t>
            </a:r>
            <a:r>
              <a:rPr lang="fr-FR" sz="1600" dirty="0"/>
              <a:t>, buildings and </a:t>
            </a:r>
            <a:r>
              <a:rPr lang="fr-FR" sz="1600" dirty="0" err="1"/>
              <a:t>vehicles</a:t>
            </a:r>
            <a:r>
              <a:rPr lang="fr-FR" sz="1600" dirty="0"/>
              <a:t> </a:t>
            </a:r>
          </a:p>
        </p:txBody>
      </p:sp>
      <p:sp>
        <p:nvSpPr>
          <p:cNvPr id="35" name="ZoneTexte 34">
            <a:extLst>
              <a:ext uri="{FF2B5EF4-FFF2-40B4-BE49-F238E27FC236}">
                <a16:creationId xmlns:a16="http://schemas.microsoft.com/office/drawing/2014/main" id="{20CD7CD3-D539-88E1-5D5D-BC3A22C5C30F}"/>
              </a:ext>
            </a:extLst>
          </p:cNvPr>
          <p:cNvSpPr txBox="1"/>
          <p:nvPr/>
        </p:nvSpPr>
        <p:spPr>
          <a:xfrm>
            <a:off x="1271826" y="15220777"/>
            <a:ext cx="6637670" cy="338554"/>
          </a:xfrm>
          <a:prstGeom prst="rect">
            <a:avLst/>
          </a:prstGeom>
          <a:noFill/>
        </p:spPr>
        <p:txBody>
          <a:bodyPr wrap="square" rtlCol="0">
            <a:spAutoFit/>
          </a:bodyPr>
          <a:lstStyle/>
          <a:p>
            <a:pPr algn="ctr"/>
            <a:r>
              <a:rPr lang="fr-FR" sz="1600" b="1" dirty="0"/>
              <a:t>Figure 2. </a:t>
            </a:r>
            <a:r>
              <a:rPr lang="fr-FR" sz="1600" dirty="0"/>
              <a:t>A SAR image (a) and </a:t>
            </a:r>
            <a:r>
              <a:rPr lang="fr-FR" sz="1600" dirty="0" err="1"/>
              <a:t>its</a:t>
            </a:r>
            <a:r>
              <a:rPr lang="fr-FR" sz="1600" dirty="0"/>
              <a:t> </a:t>
            </a:r>
            <a:r>
              <a:rPr lang="fr-FR" sz="1600" dirty="0" err="1"/>
              <a:t>corresponding</a:t>
            </a:r>
            <a:r>
              <a:rPr lang="fr-FR" sz="1600" dirty="0"/>
              <a:t> attention </a:t>
            </a:r>
            <a:r>
              <a:rPr lang="fr-FR" sz="1600" dirty="0" err="1"/>
              <a:t>map</a:t>
            </a:r>
            <a:r>
              <a:rPr lang="fr-FR" sz="1600" dirty="0"/>
              <a:t> (b)</a:t>
            </a:r>
          </a:p>
        </p:txBody>
      </p:sp>
      <p:sp>
        <p:nvSpPr>
          <p:cNvPr id="36" name="ZoneTexte 35">
            <a:extLst>
              <a:ext uri="{FF2B5EF4-FFF2-40B4-BE49-F238E27FC236}">
                <a16:creationId xmlns:a16="http://schemas.microsoft.com/office/drawing/2014/main" id="{4ECE7668-4DD2-BB96-C66B-7DF68ED6C9BF}"/>
              </a:ext>
            </a:extLst>
          </p:cNvPr>
          <p:cNvSpPr txBox="1"/>
          <p:nvPr/>
        </p:nvSpPr>
        <p:spPr>
          <a:xfrm>
            <a:off x="2583358" y="14792301"/>
            <a:ext cx="444500" cy="369332"/>
          </a:xfrm>
          <a:prstGeom prst="rect">
            <a:avLst/>
          </a:prstGeom>
          <a:noFill/>
        </p:spPr>
        <p:txBody>
          <a:bodyPr wrap="square" rtlCol="0">
            <a:spAutoFit/>
          </a:bodyPr>
          <a:lstStyle/>
          <a:p>
            <a:r>
              <a:rPr lang="fr-FR" b="1" dirty="0"/>
              <a:t>(a)</a:t>
            </a:r>
          </a:p>
        </p:txBody>
      </p:sp>
      <p:sp>
        <p:nvSpPr>
          <p:cNvPr id="37" name="ZoneTexte 36">
            <a:extLst>
              <a:ext uri="{FF2B5EF4-FFF2-40B4-BE49-F238E27FC236}">
                <a16:creationId xmlns:a16="http://schemas.microsoft.com/office/drawing/2014/main" id="{E1FB4D6F-0C3F-F713-317A-F577C3A9D88F}"/>
              </a:ext>
            </a:extLst>
          </p:cNvPr>
          <p:cNvSpPr txBox="1"/>
          <p:nvPr/>
        </p:nvSpPr>
        <p:spPr>
          <a:xfrm>
            <a:off x="6024330" y="14792301"/>
            <a:ext cx="490770" cy="369332"/>
          </a:xfrm>
          <a:prstGeom prst="rect">
            <a:avLst/>
          </a:prstGeom>
          <a:noFill/>
        </p:spPr>
        <p:txBody>
          <a:bodyPr wrap="square" rtlCol="0">
            <a:spAutoFit/>
          </a:bodyPr>
          <a:lstStyle/>
          <a:p>
            <a:r>
              <a:rPr lang="fr-FR" b="1" dirty="0"/>
              <a:t>(b)</a:t>
            </a:r>
          </a:p>
        </p:txBody>
      </p:sp>
      <p:sp>
        <p:nvSpPr>
          <p:cNvPr id="38" name="ZoneTexte 37">
            <a:extLst>
              <a:ext uri="{FF2B5EF4-FFF2-40B4-BE49-F238E27FC236}">
                <a16:creationId xmlns:a16="http://schemas.microsoft.com/office/drawing/2014/main" id="{8DD5472D-BE5D-3025-0519-F9BB05CEA459}"/>
              </a:ext>
            </a:extLst>
          </p:cNvPr>
          <p:cNvSpPr txBox="1"/>
          <p:nvPr/>
        </p:nvSpPr>
        <p:spPr>
          <a:xfrm>
            <a:off x="2037323" y="23253983"/>
            <a:ext cx="11145276" cy="338554"/>
          </a:xfrm>
          <a:prstGeom prst="rect">
            <a:avLst/>
          </a:prstGeom>
          <a:noFill/>
        </p:spPr>
        <p:txBody>
          <a:bodyPr wrap="square" rtlCol="0">
            <a:spAutoFit/>
          </a:bodyPr>
          <a:lstStyle/>
          <a:p>
            <a:pPr algn="ctr"/>
            <a:r>
              <a:rPr lang="fr-FR" sz="1600" b="1" dirty="0"/>
              <a:t>Figure 3. </a:t>
            </a:r>
            <a:r>
              <a:rPr lang="en-US" sz="1600" dirty="0"/>
              <a:t>Global architecture of the proposed SAR target detection network</a:t>
            </a:r>
          </a:p>
        </p:txBody>
      </p:sp>
      <p:sp>
        <p:nvSpPr>
          <p:cNvPr id="39" name="ZoneTexte 38">
            <a:extLst>
              <a:ext uri="{FF2B5EF4-FFF2-40B4-BE49-F238E27FC236}">
                <a16:creationId xmlns:a16="http://schemas.microsoft.com/office/drawing/2014/main" id="{71310BC1-2C7C-0363-E68D-233C9376B066}"/>
              </a:ext>
            </a:extLst>
          </p:cNvPr>
          <p:cNvSpPr txBox="1"/>
          <p:nvPr/>
        </p:nvSpPr>
        <p:spPr>
          <a:xfrm>
            <a:off x="8732177" y="27536887"/>
            <a:ext cx="11145276" cy="338554"/>
          </a:xfrm>
          <a:prstGeom prst="rect">
            <a:avLst/>
          </a:prstGeom>
          <a:noFill/>
        </p:spPr>
        <p:txBody>
          <a:bodyPr wrap="square" rtlCol="0">
            <a:spAutoFit/>
          </a:bodyPr>
          <a:lstStyle/>
          <a:p>
            <a:pPr algn="ctr"/>
            <a:r>
              <a:rPr lang="fr-FR" sz="1600" b="1" dirty="0"/>
              <a:t>Figure 4. </a:t>
            </a:r>
            <a:r>
              <a:rPr lang="en-US" sz="1600" dirty="0"/>
              <a:t>Flowchart of the attention module</a:t>
            </a:r>
          </a:p>
        </p:txBody>
      </p:sp>
      <p:sp>
        <p:nvSpPr>
          <p:cNvPr id="40" name="ZoneTexte 39">
            <a:extLst>
              <a:ext uri="{FF2B5EF4-FFF2-40B4-BE49-F238E27FC236}">
                <a16:creationId xmlns:a16="http://schemas.microsoft.com/office/drawing/2014/main" id="{148BCB42-52A4-F419-7A6F-F93191599238}"/>
              </a:ext>
            </a:extLst>
          </p:cNvPr>
          <p:cNvSpPr txBox="1"/>
          <p:nvPr/>
        </p:nvSpPr>
        <p:spPr>
          <a:xfrm>
            <a:off x="8673717" y="28072848"/>
            <a:ext cx="9601584" cy="1569660"/>
          </a:xfrm>
          <a:prstGeom prst="rect">
            <a:avLst/>
          </a:prstGeom>
          <a:noFill/>
        </p:spPr>
        <p:txBody>
          <a:bodyPr wrap="square" rtlCol="0">
            <a:spAutoFit/>
          </a:bodyPr>
          <a:lstStyle/>
          <a:p>
            <a:pPr algn="just"/>
            <a:r>
              <a:rPr lang="fr-FR" sz="2400" dirty="0"/>
              <a:t>Note </a:t>
            </a:r>
            <a:r>
              <a:rPr lang="fr-FR" sz="2400" dirty="0" err="1"/>
              <a:t>that</a:t>
            </a:r>
            <a:r>
              <a:rPr lang="fr-FR" sz="2400" dirty="0"/>
              <a:t> in </a:t>
            </a:r>
            <a:r>
              <a:rPr lang="fr-FR" sz="2400" dirty="0" err="1"/>
              <a:t>both</a:t>
            </a:r>
            <a:r>
              <a:rPr lang="fr-FR" sz="2400" dirty="0"/>
              <a:t> the </a:t>
            </a:r>
            <a:r>
              <a:rPr lang="fr-FR" sz="2400" dirty="0" err="1"/>
              <a:t>Scene</a:t>
            </a:r>
            <a:r>
              <a:rPr lang="fr-FR" sz="2400" dirty="0"/>
              <a:t> Recognition and </a:t>
            </a:r>
            <a:r>
              <a:rPr lang="fr-FR" sz="2400" dirty="0" err="1"/>
              <a:t>Detection</a:t>
            </a:r>
            <a:r>
              <a:rPr lang="fr-FR" sz="2400" dirty="0"/>
              <a:t> modules, </a:t>
            </a:r>
            <a:r>
              <a:rPr lang="en-US" sz="2400" dirty="0"/>
              <a:t>the multi-scale feature maps and the attention map are dot-multiplied according to the spatial position, which automatically enhances the features of the target area and suppress the clutter area.</a:t>
            </a:r>
            <a:endParaRPr lang="fr-FR" sz="2400" dirty="0"/>
          </a:p>
        </p:txBody>
      </p:sp>
      <p:sp>
        <p:nvSpPr>
          <p:cNvPr id="43" name="ZoneTexte 42">
            <a:extLst>
              <a:ext uri="{FF2B5EF4-FFF2-40B4-BE49-F238E27FC236}">
                <a16:creationId xmlns:a16="http://schemas.microsoft.com/office/drawing/2014/main" id="{AB74A0FA-079A-9CB3-9DAA-CC8B9B91D335}"/>
              </a:ext>
            </a:extLst>
          </p:cNvPr>
          <p:cNvSpPr txBox="1"/>
          <p:nvPr/>
        </p:nvSpPr>
        <p:spPr>
          <a:xfrm>
            <a:off x="1455063" y="31702109"/>
            <a:ext cx="17684533" cy="2677656"/>
          </a:xfrm>
          <a:prstGeom prst="rect">
            <a:avLst/>
          </a:prstGeom>
          <a:noFill/>
        </p:spPr>
        <p:txBody>
          <a:bodyPr wrap="square" rtlCol="0">
            <a:spAutoFit/>
          </a:bodyPr>
          <a:lstStyle/>
          <a:p>
            <a:pPr algn="just"/>
            <a:r>
              <a:rPr lang="en-US" sz="2400" dirty="0"/>
              <a:t>The proposed algorithm was tested on the </a:t>
            </a:r>
            <a:r>
              <a:rPr lang="en-US" sz="2400" dirty="0" err="1"/>
              <a:t>MiniSAR</a:t>
            </a:r>
            <a:r>
              <a:rPr lang="en-US" sz="2400" dirty="0"/>
              <a:t> dataset, which consists of 20 images of size 1638 × 2510 and 0.1 m × 0.1 m resolution that were acquired by Sandia National Laboratories in 2005 in the complex environments of the Kirtland Air Force Base. Nine SAR images were selected for the experiment, seven of which were used for training and two for test. Cropping those images into 300 × 300 sub-images with overlap resulted in 588 training samples and 168 test samples. Only 30% of the training samples (176 images) were marked at target-level.</a:t>
            </a:r>
          </a:p>
          <a:p>
            <a:pPr algn="just"/>
            <a:endParaRPr lang="en-US" sz="2400" dirty="0"/>
          </a:p>
          <a:p>
            <a:pPr algn="just"/>
            <a:r>
              <a:rPr lang="en-US" sz="2400" dirty="0"/>
              <a:t>Results were quantitively evaluated via three criteria:</a:t>
            </a:r>
          </a:p>
        </p:txBody>
      </p:sp>
      <p:pic>
        <p:nvPicPr>
          <p:cNvPr id="45" name="Image 44">
            <a:extLst>
              <a:ext uri="{FF2B5EF4-FFF2-40B4-BE49-F238E27FC236}">
                <a16:creationId xmlns:a16="http://schemas.microsoft.com/office/drawing/2014/main" id="{B8A4B0BB-C716-3EFC-BF55-2D16469B91C4}"/>
              </a:ext>
            </a:extLst>
          </p:cNvPr>
          <p:cNvPicPr>
            <a:picLocks noChangeAspect="1"/>
          </p:cNvPicPr>
          <p:nvPr/>
        </p:nvPicPr>
        <p:blipFill>
          <a:blip r:embed="rId9"/>
          <a:stretch>
            <a:fillRect/>
          </a:stretch>
        </p:blipFill>
        <p:spPr>
          <a:xfrm>
            <a:off x="8650859" y="33717983"/>
            <a:ext cx="2792666" cy="819975"/>
          </a:xfrm>
          <a:prstGeom prst="rect">
            <a:avLst/>
          </a:prstGeom>
        </p:spPr>
      </p:pic>
      <p:pic>
        <p:nvPicPr>
          <p:cNvPr id="47" name="Image 46">
            <a:extLst>
              <a:ext uri="{FF2B5EF4-FFF2-40B4-BE49-F238E27FC236}">
                <a16:creationId xmlns:a16="http://schemas.microsoft.com/office/drawing/2014/main" id="{2B36C5E6-3CB4-83CE-C1C5-9C2689271F52}"/>
              </a:ext>
            </a:extLst>
          </p:cNvPr>
          <p:cNvPicPr>
            <a:picLocks noChangeAspect="1"/>
          </p:cNvPicPr>
          <p:nvPr/>
        </p:nvPicPr>
        <p:blipFill>
          <a:blip r:embed="rId10"/>
          <a:stretch>
            <a:fillRect/>
          </a:stretch>
        </p:blipFill>
        <p:spPr>
          <a:xfrm>
            <a:off x="12075774" y="33717982"/>
            <a:ext cx="1811287" cy="819975"/>
          </a:xfrm>
          <a:prstGeom prst="rect">
            <a:avLst/>
          </a:prstGeom>
        </p:spPr>
      </p:pic>
      <p:pic>
        <p:nvPicPr>
          <p:cNvPr id="55" name="Image 54">
            <a:extLst>
              <a:ext uri="{FF2B5EF4-FFF2-40B4-BE49-F238E27FC236}">
                <a16:creationId xmlns:a16="http://schemas.microsoft.com/office/drawing/2014/main" id="{FAA82852-7CEA-6E51-2E55-1814ADC09613}"/>
              </a:ext>
            </a:extLst>
          </p:cNvPr>
          <p:cNvPicPr>
            <a:picLocks noChangeAspect="1"/>
          </p:cNvPicPr>
          <p:nvPr/>
        </p:nvPicPr>
        <p:blipFill>
          <a:blip r:embed="rId11"/>
          <a:stretch>
            <a:fillRect/>
          </a:stretch>
        </p:blipFill>
        <p:spPr>
          <a:xfrm>
            <a:off x="14519310" y="33717982"/>
            <a:ext cx="4571000" cy="818338"/>
          </a:xfrm>
          <a:prstGeom prst="rect">
            <a:avLst/>
          </a:prstGeom>
        </p:spPr>
      </p:pic>
      <p:pic>
        <p:nvPicPr>
          <p:cNvPr id="61" name="Image 60">
            <a:extLst>
              <a:ext uri="{FF2B5EF4-FFF2-40B4-BE49-F238E27FC236}">
                <a16:creationId xmlns:a16="http://schemas.microsoft.com/office/drawing/2014/main" id="{AB3433C0-148F-4B89-6ABB-B0CA3BF8D618}"/>
              </a:ext>
            </a:extLst>
          </p:cNvPr>
          <p:cNvPicPr>
            <a:picLocks noChangeAspect="1"/>
          </p:cNvPicPr>
          <p:nvPr/>
        </p:nvPicPr>
        <p:blipFill>
          <a:blip r:embed="rId12"/>
          <a:stretch>
            <a:fillRect/>
          </a:stretch>
        </p:blipFill>
        <p:spPr>
          <a:xfrm>
            <a:off x="1560864" y="37426182"/>
            <a:ext cx="8240740" cy="2617342"/>
          </a:xfrm>
          <a:prstGeom prst="rect">
            <a:avLst/>
          </a:prstGeom>
        </p:spPr>
      </p:pic>
      <p:sp>
        <p:nvSpPr>
          <p:cNvPr id="66" name="ZoneTexte 65">
            <a:extLst>
              <a:ext uri="{FF2B5EF4-FFF2-40B4-BE49-F238E27FC236}">
                <a16:creationId xmlns:a16="http://schemas.microsoft.com/office/drawing/2014/main" id="{A71670F1-8D49-9484-C1BA-385052F00D7C}"/>
              </a:ext>
            </a:extLst>
          </p:cNvPr>
          <p:cNvSpPr txBox="1"/>
          <p:nvPr/>
        </p:nvSpPr>
        <p:spPr>
          <a:xfrm>
            <a:off x="13604280" y="34713878"/>
            <a:ext cx="4770639" cy="923330"/>
          </a:xfrm>
          <a:prstGeom prst="rect">
            <a:avLst/>
          </a:prstGeom>
          <a:noFill/>
        </p:spPr>
        <p:txBody>
          <a:bodyPr wrap="square" rtlCol="0">
            <a:spAutoFit/>
          </a:bodyPr>
          <a:lstStyle/>
          <a:p>
            <a:pPr algn="just"/>
            <a:r>
              <a:rPr lang="en-US" dirty="0"/>
              <a:t>TP: number of correctly detected vehicle targets </a:t>
            </a:r>
          </a:p>
          <a:p>
            <a:pPr algn="just"/>
            <a:r>
              <a:rPr lang="en-US" dirty="0"/>
              <a:t>FP: number of false alarms </a:t>
            </a:r>
          </a:p>
          <a:p>
            <a:pPr algn="just"/>
            <a:r>
              <a:rPr lang="en-US" dirty="0"/>
              <a:t>NP: number of ground truth vehicle targets</a:t>
            </a:r>
          </a:p>
        </p:txBody>
      </p:sp>
      <p:pic>
        <p:nvPicPr>
          <p:cNvPr id="68" name="Image 67">
            <a:extLst>
              <a:ext uri="{FF2B5EF4-FFF2-40B4-BE49-F238E27FC236}">
                <a16:creationId xmlns:a16="http://schemas.microsoft.com/office/drawing/2014/main" id="{CED3E955-7352-3B9F-2792-A9FBA415459F}"/>
              </a:ext>
            </a:extLst>
          </p:cNvPr>
          <p:cNvPicPr>
            <a:picLocks noChangeAspect="1"/>
          </p:cNvPicPr>
          <p:nvPr/>
        </p:nvPicPr>
        <p:blipFill>
          <a:blip r:embed="rId13"/>
          <a:stretch>
            <a:fillRect/>
          </a:stretch>
        </p:blipFill>
        <p:spPr>
          <a:xfrm>
            <a:off x="1560864" y="34746841"/>
            <a:ext cx="10732052" cy="501676"/>
          </a:xfrm>
          <a:prstGeom prst="rect">
            <a:avLst/>
          </a:prstGeom>
        </p:spPr>
      </p:pic>
      <p:pic>
        <p:nvPicPr>
          <p:cNvPr id="73" name="Image 72">
            <a:extLst>
              <a:ext uri="{FF2B5EF4-FFF2-40B4-BE49-F238E27FC236}">
                <a16:creationId xmlns:a16="http://schemas.microsoft.com/office/drawing/2014/main" id="{090AC9E2-26A3-6D1B-F5CA-CE06DA96D853}"/>
              </a:ext>
            </a:extLst>
          </p:cNvPr>
          <p:cNvPicPr>
            <a:picLocks noChangeAspect="1"/>
          </p:cNvPicPr>
          <p:nvPr/>
        </p:nvPicPr>
        <p:blipFill>
          <a:blip r:embed="rId14"/>
          <a:stretch>
            <a:fillRect/>
          </a:stretch>
        </p:blipFill>
        <p:spPr>
          <a:xfrm>
            <a:off x="1560864" y="35194860"/>
            <a:ext cx="10713001" cy="1358970"/>
          </a:xfrm>
          <a:prstGeom prst="rect">
            <a:avLst/>
          </a:prstGeom>
        </p:spPr>
      </p:pic>
      <p:sp>
        <p:nvSpPr>
          <p:cNvPr id="74" name="ZoneTexte 73">
            <a:extLst>
              <a:ext uri="{FF2B5EF4-FFF2-40B4-BE49-F238E27FC236}">
                <a16:creationId xmlns:a16="http://schemas.microsoft.com/office/drawing/2014/main" id="{832182E2-E039-0E9F-9C0C-B0091C0FD5FD}"/>
              </a:ext>
            </a:extLst>
          </p:cNvPr>
          <p:cNvSpPr txBox="1"/>
          <p:nvPr/>
        </p:nvSpPr>
        <p:spPr>
          <a:xfrm>
            <a:off x="1602458" y="36613331"/>
            <a:ext cx="11145276" cy="338554"/>
          </a:xfrm>
          <a:prstGeom prst="rect">
            <a:avLst/>
          </a:prstGeom>
          <a:noFill/>
        </p:spPr>
        <p:txBody>
          <a:bodyPr wrap="square" rtlCol="0">
            <a:spAutoFit/>
          </a:bodyPr>
          <a:lstStyle/>
          <a:p>
            <a:pPr algn="ctr"/>
            <a:r>
              <a:rPr lang="fr-FR" sz="1600" b="1" dirty="0"/>
              <a:t>Table 1. </a:t>
            </a:r>
            <a:r>
              <a:rPr lang="en-US" sz="1600" dirty="0"/>
              <a:t>Comparison of the proposed approach to existing semi-supervised techniques</a:t>
            </a:r>
          </a:p>
        </p:txBody>
      </p:sp>
      <p:sp>
        <p:nvSpPr>
          <p:cNvPr id="75" name="ZoneTexte 74">
            <a:extLst>
              <a:ext uri="{FF2B5EF4-FFF2-40B4-BE49-F238E27FC236}">
                <a16:creationId xmlns:a16="http://schemas.microsoft.com/office/drawing/2014/main" id="{A20B6C7B-510B-17BC-F464-3199E2CD85DF}"/>
              </a:ext>
            </a:extLst>
          </p:cNvPr>
          <p:cNvSpPr txBox="1"/>
          <p:nvPr/>
        </p:nvSpPr>
        <p:spPr>
          <a:xfrm>
            <a:off x="12434643" y="35748822"/>
            <a:ext cx="6963360" cy="1569660"/>
          </a:xfrm>
          <a:prstGeom prst="rect">
            <a:avLst/>
          </a:prstGeom>
          <a:noFill/>
        </p:spPr>
        <p:txBody>
          <a:bodyPr wrap="square" rtlCol="0">
            <a:spAutoFit/>
          </a:bodyPr>
          <a:lstStyle/>
          <a:p>
            <a:pPr algn="just"/>
            <a:r>
              <a:rPr lang="en-US" sz="2400" dirty="0"/>
              <a:t>The proposed method performed better than all existing fully-supervised techniques on every criteria, and almost better than all existing semi-supervised methods except Rosenberg’s which got a better recall. </a:t>
            </a:r>
          </a:p>
        </p:txBody>
      </p:sp>
      <p:sp>
        <p:nvSpPr>
          <p:cNvPr id="76" name="ZoneTexte 75">
            <a:extLst>
              <a:ext uri="{FF2B5EF4-FFF2-40B4-BE49-F238E27FC236}">
                <a16:creationId xmlns:a16="http://schemas.microsoft.com/office/drawing/2014/main" id="{DD6C4913-62B9-CB6B-8433-B0AB8F14318D}"/>
              </a:ext>
            </a:extLst>
          </p:cNvPr>
          <p:cNvSpPr txBox="1"/>
          <p:nvPr/>
        </p:nvSpPr>
        <p:spPr>
          <a:xfrm>
            <a:off x="243905" y="40552789"/>
            <a:ext cx="11145276" cy="338554"/>
          </a:xfrm>
          <a:prstGeom prst="rect">
            <a:avLst/>
          </a:prstGeom>
          <a:noFill/>
        </p:spPr>
        <p:txBody>
          <a:bodyPr wrap="square" rtlCol="0">
            <a:spAutoFit/>
          </a:bodyPr>
          <a:lstStyle/>
          <a:p>
            <a:pPr algn="ctr"/>
            <a:r>
              <a:rPr lang="fr-FR" sz="1600" b="1" dirty="0"/>
              <a:t>Figure 5. </a:t>
            </a:r>
            <a:r>
              <a:rPr lang="en-US" sz="1600" dirty="0"/>
              <a:t>An original SAR sub-image and its attention map and detection results</a:t>
            </a:r>
          </a:p>
        </p:txBody>
      </p:sp>
      <p:sp>
        <p:nvSpPr>
          <p:cNvPr id="77" name="ZoneTexte 76">
            <a:extLst>
              <a:ext uri="{FF2B5EF4-FFF2-40B4-BE49-F238E27FC236}">
                <a16:creationId xmlns:a16="http://schemas.microsoft.com/office/drawing/2014/main" id="{B6DFA4CC-5EA8-E3AD-EAB2-202648ADDE39}"/>
              </a:ext>
            </a:extLst>
          </p:cNvPr>
          <p:cNvSpPr txBox="1"/>
          <p:nvPr/>
        </p:nvSpPr>
        <p:spPr>
          <a:xfrm>
            <a:off x="2583358" y="40120487"/>
            <a:ext cx="444500" cy="369332"/>
          </a:xfrm>
          <a:prstGeom prst="rect">
            <a:avLst/>
          </a:prstGeom>
          <a:noFill/>
        </p:spPr>
        <p:txBody>
          <a:bodyPr wrap="square" rtlCol="0">
            <a:spAutoFit/>
          </a:bodyPr>
          <a:lstStyle/>
          <a:p>
            <a:r>
              <a:rPr lang="fr-FR" b="1" dirty="0"/>
              <a:t>(a)</a:t>
            </a:r>
          </a:p>
        </p:txBody>
      </p:sp>
      <p:sp>
        <p:nvSpPr>
          <p:cNvPr id="78" name="ZoneTexte 77">
            <a:extLst>
              <a:ext uri="{FF2B5EF4-FFF2-40B4-BE49-F238E27FC236}">
                <a16:creationId xmlns:a16="http://schemas.microsoft.com/office/drawing/2014/main" id="{E9627D72-4146-7A8A-914D-26BE0FBA3354}"/>
              </a:ext>
            </a:extLst>
          </p:cNvPr>
          <p:cNvSpPr txBox="1"/>
          <p:nvPr/>
        </p:nvSpPr>
        <p:spPr>
          <a:xfrm>
            <a:off x="5497292" y="40111216"/>
            <a:ext cx="541983" cy="369332"/>
          </a:xfrm>
          <a:prstGeom prst="rect">
            <a:avLst/>
          </a:prstGeom>
          <a:noFill/>
        </p:spPr>
        <p:txBody>
          <a:bodyPr wrap="square" rtlCol="0">
            <a:spAutoFit/>
          </a:bodyPr>
          <a:lstStyle/>
          <a:p>
            <a:r>
              <a:rPr lang="fr-FR" b="1" dirty="0"/>
              <a:t>(b)</a:t>
            </a:r>
          </a:p>
        </p:txBody>
      </p:sp>
      <p:sp>
        <p:nvSpPr>
          <p:cNvPr id="79" name="ZoneTexte 78">
            <a:extLst>
              <a:ext uri="{FF2B5EF4-FFF2-40B4-BE49-F238E27FC236}">
                <a16:creationId xmlns:a16="http://schemas.microsoft.com/office/drawing/2014/main" id="{68D737DA-95F2-086B-770E-A6847E92D461}"/>
              </a:ext>
            </a:extLst>
          </p:cNvPr>
          <p:cNvSpPr txBox="1"/>
          <p:nvPr/>
        </p:nvSpPr>
        <p:spPr>
          <a:xfrm>
            <a:off x="8287677" y="40115240"/>
            <a:ext cx="444500" cy="369332"/>
          </a:xfrm>
          <a:prstGeom prst="rect">
            <a:avLst/>
          </a:prstGeom>
          <a:noFill/>
        </p:spPr>
        <p:txBody>
          <a:bodyPr wrap="square" rtlCol="0">
            <a:spAutoFit/>
          </a:bodyPr>
          <a:lstStyle/>
          <a:p>
            <a:r>
              <a:rPr lang="fr-FR" b="1" dirty="0"/>
              <a:t>(c)</a:t>
            </a:r>
          </a:p>
        </p:txBody>
      </p:sp>
      <p:sp>
        <p:nvSpPr>
          <p:cNvPr id="80" name="ZoneTexte 79">
            <a:extLst>
              <a:ext uri="{FF2B5EF4-FFF2-40B4-BE49-F238E27FC236}">
                <a16:creationId xmlns:a16="http://schemas.microsoft.com/office/drawing/2014/main" id="{B0DD9B3F-2786-746D-EF5F-CB0F8716D46D}"/>
              </a:ext>
            </a:extLst>
          </p:cNvPr>
          <p:cNvSpPr txBox="1"/>
          <p:nvPr/>
        </p:nvSpPr>
        <p:spPr>
          <a:xfrm>
            <a:off x="10162091" y="37652595"/>
            <a:ext cx="6713935" cy="3416320"/>
          </a:xfrm>
          <a:prstGeom prst="rect">
            <a:avLst/>
          </a:prstGeom>
          <a:noFill/>
        </p:spPr>
        <p:txBody>
          <a:bodyPr wrap="square" rtlCol="0">
            <a:spAutoFit/>
          </a:bodyPr>
          <a:lstStyle/>
          <a:p>
            <a:pPr algn="just"/>
            <a:r>
              <a:rPr lang="en-US" sz="2400" dirty="0"/>
              <a:t>Figure 5 shows the attention map and the detection results obtained for a given sub-image. The red highlights in the attention map correspond to the actual vehicle targets in the SAR image, while the blue area corresponds to clutter. Therefore, the attention module can effectively enhance features at target locations while suppressing features related to the clutter and improve the overall performance of the network.</a:t>
            </a:r>
            <a:endParaRPr lang="fr-FR" sz="2400" dirty="0"/>
          </a:p>
        </p:txBody>
      </p:sp>
      <p:sp>
        <p:nvSpPr>
          <p:cNvPr id="87" name="ZoneTexte 86">
            <a:extLst>
              <a:ext uri="{FF2B5EF4-FFF2-40B4-BE49-F238E27FC236}">
                <a16:creationId xmlns:a16="http://schemas.microsoft.com/office/drawing/2014/main" id="{4C3D5071-BA4C-7FEA-93CC-CC1F97B12248}"/>
              </a:ext>
            </a:extLst>
          </p:cNvPr>
          <p:cNvSpPr txBox="1"/>
          <p:nvPr/>
        </p:nvSpPr>
        <p:spPr>
          <a:xfrm>
            <a:off x="19047189" y="24888081"/>
            <a:ext cx="11145276" cy="830997"/>
          </a:xfrm>
          <a:prstGeom prst="rect">
            <a:avLst/>
          </a:prstGeom>
          <a:noFill/>
        </p:spPr>
        <p:txBody>
          <a:bodyPr wrap="square" rtlCol="0">
            <a:spAutoFit/>
          </a:bodyPr>
          <a:lstStyle/>
          <a:p>
            <a:pPr algn="ctr"/>
            <a:r>
              <a:rPr lang="fr-FR" sz="1600" b="1" dirty="0"/>
              <a:t>Figure 6. </a:t>
            </a:r>
            <a:r>
              <a:rPr lang="en-US" sz="1600" dirty="0"/>
              <a:t>Detection results on a test </a:t>
            </a:r>
            <a:r>
              <a:rPr lang="en-US" sz="1600" dirty="0" err="1"/>
              <a:t>MiniSAR</a:t>
            </a:r>
            <a:r>
              <a:rPr lang="en-US" sz="1600" dirty="0"/>
              <a:t> image</a:t>
            </a:r>
          </a:p>
          <a:p>
            <a:pPr algn="ctr"/>
            <a:r>
              <a:rPr lang="en-US" sz="1600" dirty="0"/>
              <a:t> (Green: correctly detected target chips - Red: false alarms - Blue: missing alarms</a:t>
            </a:r>
          </a:p>
          <a:p>
            <a:pPr algn="ctr"/>
            <a:endParaRPr lang="en-US" sz="1600" dirty="0"/>
          </a:p>
        </p:txBody>
      </p:sp>
      <p:pic>
        <p:nvPicPr>
          <p:cNvPr id="89" name="Image 88">
            <a:extLst>
              <a:ext uri="{FF2B5EF4-FFF2-40B4-BE49-F238E27FC236}">
                <a16:creationId xmlns:a16="http://schemas.microsoft.com/office/drawing/2014/main" id="{474576AB-D779-2FA0-AED3-988D31CFEAE0}"/>
              </a:ext>
            </a:extLst>
          </p:cNvPr>
          <p:cNvPicPr>
            <a:picLocks noChangeAspect="1"/>
          </p:cNvPicPr>
          <p:nvPr/>
        </p:nvPicPr>
        <p:blipFill>
          <a:blip r:embed="rId15"/>
          <a:stretch>
            <a:fillRect/>
          </a:stretch>
        </p:blipFill>
        <p:spPr>
          <a:xfrm>
            <a:off x="20752478" y="19896235"/>
            <a:ext cx="7734698" cy="4915153"/>
          </a:xfrm>
          <a:prstGeom prst="rect">
            <a:avLst/>
          </a:prstGeom>
        </p:spPr>
      </p:pic>
    </p:spTree>
    <p:extLst>
      <p:ext uri="{BB962C8B-B14F-4D97-AF65-F5344CB8AC3E}">
        <p14:creationId xmlns:p14="http://schemas.microsoft.com/office/powerpoint/2010/main" val="640100934"/>
      </p:ext>
    </p:extLst>
  </p:cSld>
  <p:clrMapOvr>
    <a:masterClrMapping/>
  </p:clrMapOvr>
</p:sld>
</file>

<file path=ppt/theme/theme1.xml><?xml version="1.0" encoding="utf-8"?>
<a:theme xmlns:a="http://schemas.openxmlformats.org/drawingml/2006/main" name="Thème Office">
  <a:themeElements>
    <a:clrScheme name="Thèm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hèm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1204</Words>
  <Application>Microsoft Office PowerPoint</Application>
  <PresentationFormat>Personnalisé</PresentationFormat>
  <Paragraphs>71</Paragraphs>
  <Slides>1</Slides>
  <Notes>0</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1</vt:i4>
      </vt:variant>
    </vt:vector>
  </HeadingPairs>
  <TitlesOfParts>
    <vt:vector size="4" baseType="lpstr">
      <vt:lpstr>Arial</vt:lpstr>
      <vt:lpstr>Calibri</vt:lpstr>
      <vt:lpstr>Thème Office</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Julie QUEAU</dc:creator>
  <cp:lastModifiedBy>Hadrien BONTEMPS (FISE_2023)</cp:lastModifiedBy>
  <cp:revision>53</cp:revision>
  <dcterms:created xsi:type="dcterms:W3CDTF">2020-01-30T10:34:04Z</dcterms:created>
  <dcterms:modified xsi:type="dcterms:W3CDTF">2023-03-01T16:19:01Z</dcterms:modified>
</cp:coreProperties>
</file>

<file path=docProps/thumbnail.jpeg>
</file>